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78" r:id="rId24"/>
    <p:sldId id="28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61782"/>
  </p:normalViewPr>
  <p:slideViewPr>
    <p:cSldViewPr snapToGrid="0" snapToObjects="1">
      <p:cViewPr>
        <p:scale>
          <a:sx n="61" d="100"/>
          <a:sy n="61" d="100"/>
        </p:scale>
        <p:origin x="177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37C0C4-06BD-B747-8DDE-1890491A9F60}" type="datetimeFigureOut">
              <a:rPr lang="en-US" smtClean="0"/>
              <a:t>1/19/16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F10F9C-C05C-FF49-A845-0D2F10789814}" type="slidenum">
              <a:rPr lang="en-US" smtClean="0"/>
              <a:t>‹#›</a:t>
            </a:fld>
            <a:endParaRPr lang="en-US"/>
          </a:p>
        </p:txBody>
      </p:sp>
    </p:spTree>
    <p:extLst>
      <p:ext uri="{BB962C8B-B14F-4D97-AF65-F5344CB8AC3E}">
        <p14:creationId xmlns:p14="http://schemas.microsoft.com/office/powerpoint/2010/main" val="750205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User:Kkmd" TargetMode="External"/><Relationship Id="rId4" Type="http://schemas.openxmlformats.org/officeDocument/2006/relationships/hyperlink" Target="https://en.wikipedia.org/wiki/" TargetMode="External"/><Relationship Id="rId5" Type="http://schemas.openxmlformats.org/officeDocument/2006/relationships/hyperlink" Target="http://en.wikipedia.org/" TargetMode="External"/><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s://www.flickr.com/photos/planet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s://commons.wikimedia.org/wiki/User:Camelia.boban/"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s://www.flickr.com/photos/oskay/"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s://www.teachingchannel.org/videos/common-core-teaching-division"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 Id="rId3" Type="http://schemas.openxmlformats.org/officeDocument/2006/relationships/hyperlink" Target="https://www.flickr.com/photos/hmk/"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hyperlink" Target="https://www.flickr.com/photos/123012464@N05/"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www.flickr.com/photos/cindy47452/"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Slide Image Placeholder 1"/>
          <p:cNvSpPr>
            <a:spLocks noGrp="1" noRot="1" noChangeAspect="1" noTextEdit="1"/>
          </p:cNvSpPr>
          <p:nvPr>
            <p:ph type="sldImg"/>
          </p:nvPr>
        </p:nvSpPr>
        <p:spPr>
          <a:xfrm>
            <a:off x="1371600" y="1143000"/>
            <a:ext cx="4114800" cy="3086100"/>
          </a:xfrm>
          <a:ln/>
        </p:spPr>
      </p:sp>
      <p:sp>
        <p:nvSpPr>
          <p:cNvPr id="3092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charset="-128"/>
              </a:rPr>
              <a:t>Photo Credit</a:t>
            </a:r>
          </a:p>
          <a:p>
            <a:r>
              <a:rPr lang="en-US" altLang="en-US">
                <a:ea typeface="ＭＳ Ｐゴシック" charset="-128"/>
              </a:rPr>
              <a:t>Tulip Festival in Woodburn, Oregon/ </a:t>
            </a:r>
            <a:r>
              <a:rPr lang="en-US" altLang="en-US">
                <a:ea typeface="ＭＳ Ｐゴシック" charset="-128"/>
                <a:hlinkClick r:id="rId3"/>
              </a:rPr>
              <a:t>Kkmd at </a:t>
            </a:r>
            <a:r>
              <a:rPr lang="en-US" altLang="en-US">
                <a:ea typeface="ＭＳ Ｐゴシック" charset="-128"/>
                <a:hlinkClick r:id="rId4"/>
              </a:rPr>
              <a:t>English Wikipedia </a:t>
            </a:r>
            <a:r>
              <a:rPr lang="en-US" altLang="en-US">
                <a:ea typeface="ＭＳ Ｐゴシック" charset="-128"/>
              </a:rPr>
              <a:t>/April 9, 2007/ </a:t>
            </a:r>
          </a:p>
          <a:p>
            <a:r>
              <a:rPr lang="en-US" altLang="en-US">
                <a:ea typeface="ＭＳ Ｐゴシック" charset="-128"/>
              </a:rPr>
              <a:t>Transferred from </a:t>
            </a:r>
            <a:r>
              <a:rPr lang="en-US" altLang="en-US">
                <a:ea typeface="ＭＳ Ｐゴシック" charset="-128"/>
                <a:hlinkClick r:id="rId5"/>
              </a:rPr>
              <a:t>en.wikipedia to Commons.</a:t>
            </a:r>
            <a:r>
              <a:rPr lang="en-US" altLang="en-US">
                <a:ea typeface="ＭＳ Ｐゴシック" charset="-128"/>
              </a:rPr>
              <a:t>  </a:t>
            </a:r>
          </a:p>
          <a:p>
            <a:endParaRPr lang="en-US" altLang="en-US">
              <a:ea typeface="ＭＳ Ｐゴシック" charset="-128"/>
            </a:endParaRPr>
          </a:p>
        </p:txBody>
      </p:sp>
    </p:spTree>
    <p:extLst>
      <p:ext uri="{BB962C8B-B14F-4D97-AF65-F5344CB8AC3E}">
        <p14:creationId xmlns:p14="http://schemas.microsoft.com/office/powerpoint/2010/main" val="419775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76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600">
                <a:latin typeface="Helvetica" charset="0"/>
                <a:ea typeface="ＭＳ Ｐゴシック" charset="-128"/>
                <a:sym typeface="Helvetica" charset="0"/>
              </a:rPr>
              <a:t>#1 Focus on what students need to learn</a:t>
            </a:r>
          </a:p>
          <a:p>
            <a:pPr marL="0" lvl="1" eaLnBrk="1" hangingPunct="1"/>
            <a:r>
              <a:rPr lang="en-US" altLang="en-US" sz="1600">
                <a:latin typeface="Helvetica" charset="0"/>
                <a:ea typeface="ＭＳ Ｐゴシック" charset="-128"/>
                <a:sym typeface="Helvetica" charset="0"/>
              </a:rPr>
              <a:t>successful schools focus on standards</a:t>
            </a:r>
          </a:p>
          <a:p>
            <a:pPr marL="0" lvl="1" eaLnBrk="1" hangingPunct="1"/>
            <a:r>
              <a:rPr lang="en-US" altLang="en-US" sz="1600">
                <a:latin typeface="Helvetica" charset="0"/>
                <a:ea typeface="ＭＳ Ｐゴシック" charset="-128"/>
                <a:sym typeface="Helvetica" charset="0"/>
              </a:rPr>
              <a:t>successful schools do not focus instruction on the required state tests, they focus on the </a:t>
            </a:r>
            <a:r>
              <a:rPr lang="en-US" altLang="en-US" sz="1600" b="1">
                <a:latin typeface="Helvetica" charset="0"/>
                <a:ea typeface="ＭＳ Ｐゴシック" charset="-128"/>
                <a:sym typeface="Helvetica" charset="0"/>
              </a:rPr>
              <a:t>standards</a:t>
            </a:r>
          </a:p>
        </p:txBody>
      </p:sp>
    </p:spTree>
    <p:extLst>
      <p:ext uri="{BB962C8B-B14F-4D97-AF65-F5344CB8AC3E}">
        <p14:creationId xmlns:p14="http://schemas.microsoft.com/office/powerpoint/2010/main" val="1574972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97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600">
                <a:latin typeface="Helvetica" charset="0"/>
                <a:ea typeface="ＭＳ Ｐゴシック" charset="-128"/>
                <a:sym typeface="Helvetica" charset="0"/>
              </a:rPr>
              <a:t>#2 Teacher collaboration</a:t>
            </a:r>
          </a:p>
          <a:p>
            <a:pPr marL="0" lvl="1" eaLnBrk="1" hangingPunct="1"/>
            <a:r>
              <a:rPr lang="en-US" altLang="en-US" sz="1600">
                <a:latin typeface="Helvetica" charset="0"/>
                <a:ea typeface="ＭＳ Ｐゴシック" charset="-128"/>
                <a:sym typeface="Helvetica" charset="0"/>
              </a:rPr>
              <a:t>Teachers spend collaborative time focusing on what students need to learn.</a:t>
            </a:r>
          </a:p>
          <a:p>
            <a:pPr marL="0" lvl="1" eaLnBrk="1" hangingPunct="1"/>
            <a:r>
              <a:rPr lang="en-US" altLang="en-US" sz="1600">
                <a:latin typeface="Helvetica" charset="0"/>
                <a:ea typeface="ＭＳ Ｐゴシック" charset="-128"/>
                <a:sym typeface="Helvetica" charset="0"/>
              </a:rPr>
              <a:t>Collaborative time is structured with a clear agenda and rules of engagement</a:t>
            </a:r>
          </a:p>
          <a:p>
            <a:pPr marL="0" lvl="1" eaLnBrk="1" hangingPunct="1"/>
            <a:endParaRPr lang="en-US" altLang="en-US" sz="1600">
              <a:latin typeface="Helvetica" charset="0"/>
              <a:ea typeface="ＭＳ Ｐゴシック" charset="-128"/>
              <a:sym typeface="Helvetica" charset="0"/>
            </a:endParaRPr>
          </a:p>
          <a:p>
            <a:pPr marL="0" lvl="1" eaLnBrk="1" hangingPunct="1"/>
            <a:r>
              <a:rPr lang="en-US" altLang="en-US" sz="1600">
                <a:latin typeface="Helvetica" charset="0"/>
                <a:ea typeface="ＭＳ Ｐゴシック" charset="-128"/>
                <a:sym typeface="Helvetica" charset="0"/>
              </a:rPr>
              <a:t>Photo Credit</a:t>
            </a:r>
          </a:p>
          <a:p>
            <a:pPr marL="0" lvl="1" eaLnBrk="1" hangingPunct="1"/>
            <a:r>
              <a:rPr lang="en-US" altLang="en-US" sz="1600">
                <a:latin typeface="Calibri" charset="0"/>
                <a:ea typeface="ＭＳ Ｐゴシック" charset="-128"/>
              </a:rPr>
              <a:t>Collaboration/ Ron Mader/ Website </a:t>
            </a:r>
            <a:r>
              <a:rPr lang="en-US" altLang="en-US" sz="1600">
                <a:latin typeface="Calibri" charset="0"/>
                <a:ea typeface="ＭＳ Ｐゴシック" charset="-128"/>
                <a:hlinkClick r:id="rId3"/>
              </a:rPr>
              <a:t>https://www.flickr.com/photos/planeta/</a:t>
            </a:r>
            <a:r>
              <a:rPr lang="en-US" altLang="en-US" sz="1600">
                <a:latin typeface="Calibri" charset="0"/>
                <a:ea typeface="ＭＳ Ｐゴシック" charset="-128"/>
              </a:rPr>
              <a:t>/12/8/2011/ Photo URL https://www.flickr.com/photos/planeta/6479325155</a:t>
            </a:r>
          </a:p>
          <a:p>
            <a:pPr marL="0" lvl="1" eaLnBrk="1" hangingPunct="1"/>
            <a:endParaRPr lang="en-US" altLang="en-US" sz="1600">
              <a:latin typeface="Helvetica" charset="0"/>
              <a:ea typeface="ＭＳ Ｐゴシック" charset="-128"/>
              <a:sym typeface="Helvetica" charset="0"/>
            </a:endParaRPr>
          </a:p>
          <a:p>
            <a:pPr marL="0" lvl="1" eaLnBrk="1" hangingPunct="1"/>
            <a:endParaRPr lang="en-US" altLang="en-US" sz="1600">
              <a:latin typeface="Helvetica" charset="0"/>
              <a:ea typeface="ＭＳ Ｐゴシック" charset="-128"/>
              <a:sym typeface="Helvetica" charset="0"/>
            </a:endParaRPr>
          </a:p>
        </p:txBody>
      </p:sp>
    </p:spTree>
    <p:extLst>
      <p:ext uri="{BB962C8B-B14F-4D97-AF65-F5344CB8AC3E}">
        <p14:creationId xmlns:p14="http://schemas.microsoft.com/office/powerpoint/2010/main" val="625398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17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7150" eaLnBrk="1" hangingPunct="1"/>
            <a:r>
              <a:rPr lang="en-US" altLang="en-US" sz="1400" dirty="0" smtClean="0">
                <a:solidFill>
                  <a:srgbClr val="000000"/>
                </a:solidFill>
                <a:latin typeface="Calibri Bold" charset="0"/>
                <a:ea typeface="ＭＳ Ｐゴシック" charset="-128"/>
                <a:sym typeface="Calibri Bold" charset="0"/>
              </a:rPr>
              <a:t>Successful</a:t>
            </a:r>
            <a:r>
              <a:rPr lang="en-US" altLang="en-US" sz="1400" baseline="0" dirty="0" smtClean="0">
                <a:solidFill>
                  <a:srgbClr val="000000"/>
                </a:solidFill>
                <a:latin typeface="Calibri Bold" charset="0"/>
                <a:ea typeface="ＭＳ Ｐゴシック" charset="-128"/>
                <a:sym typeface="Calibri Bold" charset="0"/>
              </a:rPr>
              <a:t> schools depend on formative assessment, linked to teacher created learning progressions- something we’ll talk about later on today.</a:t>
            </a:r>
            <a:endParaRPr lang="en-US" altLang="en-US" sz="1400" dirty="0" smtClean="0">
              <a:solidFill>
                <a:srgbClr val="000000"/>
              </a:solidFill>
              <a:latin typeface="Calibri Bold" charset="0"/>
              <a:ea typeface="ＭＳ Ｐゴシック" charset="-128"/>
              <a:sym typeface="Calibri Bold" charset="0"/>
            </a:endParaRPr>
          </a:p>
          <a:p>
            <a:pPr marL="57150" eaLnBrk="1" hangingPunct="1"/>
            <a:r>
              <a:rPr lang="en-US" altLang="en-US" sz="1400" dirty="0" smtClean="0">
                <a:solidFill>
                  <a:srgbClr val="000000"/>
                </a:solidFill>
                <a:latin typeface="Calibri Bold" charset="0"/>
                <a:ea typeface="ＭＳ Ｐゴシック" charset="-128"/>
                <a:sym typeface="Calibri Bold" charset="0"/>
              </a:rPr>
              <a:t>#</a:t>
            </a:r>
            <a:r>
              <a:rPr lang="en-US" altLang="en-US" sz="1400" dirty="0">
                <a:solidFill>
                  <a:srgbClr val="000000"/>
                </a:solidFill>
                <a:latin typeface="Calibri Bold" charset="0"/>
                <a:ea typeface="ＭＳ Ｐゴシック" charset="-128"/>
                <a:sym typeface="Calibri Bold" charset="0"/>
              </a:rPr>
              <a:t>3 Assess frequently to see if students are learning</a:t>
            </a:r>
          </a:p>
          <a:p>
            <a:pPr marL="57150" eaLnBrk="1" hangingPunct="1">
              <a:buClr>
                <a:srgbClr val="000000"/>
              </a:buClr>
              <a:buSzPct val="125000"/>
              <a:buFont typeface="Calibri" charset="0"/>
              <a:buChar char="•"/>
            </a:pPr>
            <a:r>
              <a:rPr lang="en-US" altLang="en-US" sz="1400" dirty="0">
                <a:solidFill>
                  <a:srgbClr val="000000"/>
                </a:solidFill>
                <a:latin typeface="Calibri" charset="0"/>
                <a:ea typeface="ＭＳ Ｐゴシック" charset="-128"/>
                <a:sym typeface="Calibri" charset="0"/>
              </a:rPr>
              <a:t>successful schools use frequent </a:t>
            </a:r>
            <a:r>
              <a:rPr lang="en-US" altLang="en-US" sz="1400" dirty="0">
                <a:solidFill>
                  <a:srgbClr val="000000"/>
                </a:solidFill>
                <a:latin typeface="Calibri Italic" charset="0"/>
                <a:ea typeface="ＭＳ Ｐゴシック" charset="-128"/>
                <a:sym typeface="Calibri Italic" charset="0"/>
              </a:rPr>
              <a:t>formative</a:t>
            </a:r>
            <a:r>
              <a:rPr lang="en-US" altLang="en-US" sz="1400" dirty="0">
                <a:solidFill>
                  <a:srgbClr val="000000"/>
                </a:solidFill>
                <a:latin typeface="Calibri" charset="0"/>
                <a:ea typeface="ＭＳ Ｐゴシック" charset="-128"/>
                <a:sym typeface="Calibri" charset="0"/>
              </a:rPr>
              <a:t> assessments--not to give a grade but to see if students are learning what they need to </a:t>
            </a:r>
            <a:r>
              <a:rPr lang="en-US" altLang="en-US" sz="1400" dirty="0" smtClean="0">
                <a:solidFill>
                  <a:srgbClr val="000000"/>
                </a:solidFill>
                <a:latin typeface="Calibri" charset="0"/>
                <a:ea typeface="ＭＳ Ｐゴシック" charset="-128"/>
                <a:sym typeface="Calibri" charset="0"/>
              </a:rPr>
              <a:t>know.  The</a:t>
            </a:r>
            <a:r>
              <a:rPr lang="en-US" altLang="en-US" sz="1400" baseline="0" dirty="0" smtClean="0">
                <a:solidFill>
                  <a:srgbClr val="000000"/>
                </a:solidFill>
                <a:latin typeface="Calibri" charset="0"/>
                <a:ea typeface="ＭＳ Ｐゴシック" charset="-128"/>
                <a:sym typeface="Calibri" charset="0"/>
              </a:rPr>
              <a:t> formative assessment tasks are given at a critical point of the lesson in order to ensure that students have mastered the learning target and are ready to move on to the next step in learning.</a:t>
            </a:r>
            <a:endParaRPr lang="en-US" altLang="en-US" sz="1400"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188410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382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7150" eaLnBrk="1" hangingPunct="1"/>
            <a:r>
              <a:rPr lang="en-US" altLang="en-US" dirty="0">
                <a:solidFill>
                  <a:srgbClr val="000000"/>
                </a:solidFill>
                <a:latin typeface="Calibri Bold" charset="0"/>
                <a:ea typeface="ＭＳ Ｐゴシック" charset="-128"/>
                <a:sym typeface="Calibri Bold" charset="0"/>
              </a:rPr>
              <a:t>#4 Use data to inform instruction</a:t>
            </a:r>
          </a:p>
          <a:p>
            <a:pPr marL="39688" indent="0" eaLnBrk="1" hangingPunct="1">
              <a:buNone/>
            </a:pPr>
            <a:r>
              <a:rPr lang="en-US" altLang="en-US" sz="1600" dirty="0" smtClean="0"/>
              <a:t>Teachers bring together student work and data to:</a:t>
            </a:r>
          </a:p>
          <a:p>
            <a:pPr marL="171450" indent="-171450">
              <a:spcBef>
                <a:spcPts val="527"/>
              </a:spcBef>
              <a:buFont typeface="Arial" charset="0"/>
              <a:buChar char="•"/>
            </a:pPr>
            <a:r>
              <a:rPr lang="en-US" altLang="en-US" sz="1200" dirty="0" smtClean="0"/>
              <a:t>gauge how learning is going overall;</a:t>
            </a:r>
          </a:p>
          <a:p>
            <a:pPr marL="171450" indent="-171450">
              <a:spcBef>
                <a:spcPts val="527"/>
              </a:spcBef>
              <a:buFont typeface="Arial" charset="0"/>
              <a:buChar char="•"/>
            </a:pPr>
            <a:r>
              <a:rPr lang="en-US" altLang="en-US" sz="1200" dirty="0" smtClean="0"/>
              <a:t>identify struggling students that need help and students who have mastered the material and need challenge;</a:t>
            </a:r>
          </a:p>
          <a:p>
            <a:pPr marL="171450" indent="-171450">
              <a:spcBef>
                <a:spcPts val="527"/>
              </a:spcBef>
              <a:buFont typeface="Arial" charset="0"/>
              <a:buChar char="•"/>
            </a:pPr>
            <a:r>
              <a:rPr lang="en-US" altLang="en-US" sz="1200" dirty="0" smtClean="0"/>
              <a:t>see patterns that would be otherwise invisible—or, at least, difficult—for  individual teachers to tease out. </a:t>
            </a:r>
          </a:p>
          <a:p>
            <a:pPr marL="57150" eaLnBrk="1" hangingPunct="1">
              <a:spcBef>
                <a:spcPts val="1000"/>
              </a:spcBef>
              <a:buClr>
                <a:srgbClr val="000000"/>
              </a:buClr>
              <a:buFont typeface="Arial" charset="0"/>
              <a:buNone/>
            </a:pPr>
            <a:endParaRPr lang="en-US" altLang="en-US" dirty="0">
              <a:solidFill>
                <a:srgbClr val="000000"/>
              </a:solidFill>
              <a:latin typeface="Calibri" charset="0"/>
              <a:ea typeface="ＭＳ Ｐゴシック" charset="-128"/>
              <a:sym typeface="Calibri" charset="0"/>
            </a:endParaRPr>
          </a:p>
          <a:p>
            <a:pPr marL="57150" eaLnBrk="1" hangingPunct="1">
              <a:spcBef>
                <a:spcPts val="1000"/>
              </a:spcBef>
              <a:buClr>
                <a:srgbClr val="000000"/>
              </a:buClr>
            </a:pPr>
            <a:r>
              <a:rPr lang="en-US" altLang="en-US" dirty="0">
                <a:solidFill>
                  <a:srgbClr val="000000"/>
                </a:solidFill>
                <a:latin typeface="Calibri" charset="0"/>
                <a:ea typeface="ＭＳ Ｐゴシック" charset="-128"/>
                <a:sym typeface="Calibri" charset="0"/>
              </a:rPr>
              <a:t>Photo Credits</a:t>
            </a:r>
          </a:p>
          <a:p>
            <a:pPr marL="57150"/>
            <a:r>
              <a:rPr lang="en-US" altLang="en-US" dirty="0">
                <a:latin typeface="Calibri" charset="0"/>
                <a:ea typeface="ＭＳ Ｐゴシック" charset="-128"/>
              </a:rPr>
              <a:t>Big Data’s definition illustrated with texts/ </a:t>
            </a:r>
            <a:r>
              <a:rPr lang="en-US" altLang="en-US" dirty="0" err="1">
                <a:latin typeface="Calibri" charset="0"/>
                <a:ea typeface="ＭＳ Ｐゴシック" charset="-128"/>
              </a:rPr>
              <a:t>Camelia</a:t>
            </a:r>
            <a:r>
              <a:rPr lang="en-US" altLang="en-US" dirty="0">
                <a:latin typeface="Calibri" charset="0"/>
                <a:ea typeface="ＭＳ Ｐゴシック" charset="-128"/>
              </a:rPr>
              <a:t> </a:t>
            </a:r>
            <a:r>
              <a:rPr lang="en-US" altLang="en-US" dirty="0" err="1">
                <a:latin typeface="Calibri" charset="0"/>
                <a:ea typeface="ＭＳ Ｐゴシック" charset="-128"/>
              </a:rPr>
              <a:t>Boban</a:t>
            </a:r>
            <a:r>
              <a:rPr lang="en-US" altLang="en-US" dirty="0">
                <a:latin typeface="Calibri" charset="0"/>
                <a:ea typeface="ＭＳ Ｐゴシック" charset="-128"/>
              </a:rPr>
              <a:t>/ Website </a:t>
            </a:r>
            <a:r>
              <a:rPr lang="en-US" altLang="en-US" dirty="0">
                <a:latin typeface="Calibri" charset="0"/>
                <a:ea typeface="ＭＳ Ｐゴシック" charset="-128"/>
                <a:hlinkClick r:id="rId3"/>
              </a:rPr>
              <a:t>https://commons.wikimedia.org/wiki/User:Camelia.boban/</a:t>
            </a:r>
            <a:r>
              <a:rPr lang="en-US" altLang="en-US" dirty="0">
                <a:latin typeface="Calibri" charset="0"/>
                <a:ea typeface="ＭＳ Ｐゴシック" charset="-128"/>
              </a:rPr>
              <a:t> </a:t>
            </a:r>
          </a:p>
          <a:p>
            <a:pPr marL="57150"/>
            <a:r>
              <a:rPr lang="en-US" altLang="en-US" dirty="0">
                <a:latin typeface="Calibri" charset="0"/>
                <a:ea typeface="ＭＳ Ｐゴシック" charset="-128"/>
              </a:rPr>
              <a:t>6/1 2014/ Photo URL https://</a:t>
            </a:r>
            <a:r>
              <a:rPr lang="en-US" altLang="en-US" dirty="0" err="1">
                <a:latin typeface="Calibri" charset="0"/>
                <a:ea typeface="ＭＳ Ｐゴシック" charset="-128"/>
              </a:rPr>
              <a:t>commons.wikimedia.org</a:t>
            </a:r>
            <a:r>
              <a:rPr lang="en-US" altLang="en-US" dirty="0">
                <a:latin typeface="Calibri" charset="0"/>
                <a:ea typeface="ＭＳ Ｐゴシック" charset="-128"/>
              </a:rPr>
              <a:t>/wiki/File:BigData_2267x1146_white.png</a:t>
            </a:r>
          </a:p>
          <a:p>
            <a:pPr marL="57150" eaLnBrk="1" hangingPunct="1">
              <a:spcBef>
                <a:spcPts val="1000"/>
              </a:spcBef>
              <a:buClr>
                <a:srgbClr val="000000"/>
              </a:buCl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074545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58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5563" eaLnBrk="1" hangingPunct="1"/>
            <a:r>
              <a:rPr lang="en-US" altLang="en-US">
                <a:solidFill>
                  <a:srgbClr val="000000"/>
                </a:solidFill>
                <a:latin typeface="Calibri Bold" charset="0"/>
                <a:ea typeface="ＭＳ Ｐゴシック" charset="-128"/>
                <a:sym typeface="Calibri Bold" charset="0"/>
              </a:rPr>
              <a:t>#5 Build personal relationships</a:t>
            </a:r>
          </a:p>
          <a:p>
            <a:pPr marL="55563" eaLnBrk="1" hangingPunct="1">
              <a:buClr>
                <a:srgbClr val="000000"/>
              </a:buClr>
              <a:buSzPct val="125000"/>
              <a:buFont typeface="Calibri" charset="0"/>
              <a:buChar char="•"/>
            </a:pPr>
            <a:r>
              <a:rPr lang="en-US" altLang="en-US">
                <a:solidFill>
                  <a:srgbClr val="000000"/>
                </a:solidFill>
                <a:latin typeface="Calibri" charset="0"/>
                <a:ea typeface="ＭＳ Ｐゴシック" charset="-128"/>
                <a:sym typeface="Calibri" charset="0"/>
              </a:rPr>
              <a:t>Between students</a:t>
            </a:r>
          </a:p>
          <a:p>
            <a:pPr marL="55563" eaLnBrk="1" hangingPunct="1">
              <a:buClr>
                <a:srgbClr val="000000"/>
              </a:buClr>
              <a:buSzPct val="125000"/>
              <a:buFont typeface="Calibri" charset="0"/>
              <a:buChar char="•"/>
            </a:pPr>
            <a:r>
              <a:rPr lang="en-US" altLang="en-US">
                <a:solidFill>
                  <a:srgbClr val="000000"/>
                </a:solidFill>
                <a:latin typeface="Calibri" charset="0"/>
                <a:ea typeface="ＭＳ Ｐゴシック" charset="-128"/>
                <a:sym typeface="Calibri" charset="0"/>
              </a:rPr>
              <a:t>Between students, teachers, and principals</a:t>
            </a:r>
          </a:p>
          <a:p>
            <a:pPr marL="55563" eaLnBrk="1" hangingPunct="1">
              <a:buClr>
                <a:srgbClr val="000000"/>
              </a:buClr>
              <a:buSzPct val="125000"/>
              <a:buFont typeface="Calibri" charset="0"/>
              <a:buChar char="•"/>
            </a:pPr>
            <a:r>
              <a:rPr lang="en-US" altLang="en-US">
                <a:solidFill>
                  <a:srgbClr val="000000"/>
                </a:solidFill>
                <a:latin typeface="Calibri" charset="0"/>
                <a:ea typeface="ＭＳ Ｐゴシック" charset="-128"/>
                <a:sym typeface="Calibri" charset="0"/>
              </a:rPr>
              <a:t>Between teachers</a:t>
            </a:r>
          </a:p>
          <a:p>
            <a:pPr marL="55563" eaLnBrk="1" hangingPunct="1">
              <a:buClr>
                <a:srgbClr val="000000"/>
              </a:buClr>
              <a:buSzPct val="125000"/>
              <a:buFont typeface="Calibri" charset="0"/>
              <a:buChar char="•"/>
            </a:pPr>
            <a:endParaRPr lang="en-US" altLang="en-US">
              <a:solidFill>
                <a:srgbClr val="000000"/>
              </a:solidFill>
              <a:latin typeface="Calibri" charset="0"/>
              <a:ea typeface="ＭＳ Ｐゴシック" charset="-128"/>
              <a:sym typeface="Calibri" charset="0"/>
            </a:endParaRPr>
          </a:p>
          <a:p>
            <a:pPr marL="55563" eaLnBrk="1" hangingPunct="1">
              <a:buClr>
                <a:srgbClr val="000000"/>
              </a:buClr>
              <a:buSzPct val="125000"/>
              <a:buFont typeface="Calibri" charset="0"/>
              <a:buNone/>
            </a:pPr>
            <a:r>
              <a:rPr lang="en-US" altLang="en-US">
                <a:solidFill>
                  <a:srgbClr val="000000"/>
                </a:solidFill>
                <a:latin typeface="Calibri" charset="0"/>
                <a:ea typeface="ＭＳ Ｐゴシック" charset="-128"/>
                <a:sym typeface="Calibri" charset="0"/>
              </a:rPr>
              <a:t>Photo Credit</a:t>
            </a:r>
          </a:p>
          <a:p>
            <a:pPr marL="55563" eaLnBrk="1" hangingPunct="1">
              <a:buClr>
                <a:srgbClr val="000000"/>
              </a:buClr>
              <a:buSzPct val="125000"/>
              <a:buFont typeface="Calibri" charset="0"/>
              <a:buNone/>
            </a:pPr>
            <a:r>
              <a:rPr lang="en-US" altLang="en-US">
                <a:solidFill>
                  <a:schemeClr val="bg1"/>
                </a:solidFill>
                <a:ea typeface="ＭＳ Ｐゴシック" charset="-128"/>
              </a:rPr>
              <a:t>San Salvador Build Site/ Own Work/ 3/13/2013/Photo URL https://commons.wikimedia.org/wiki/File:San_Salvador_Build_Site-11.jpg </a:t>
            </a:r>
          </a:p>
          <a:p>
            <a:pPr marL="55563" eaLnBrk="1" hangingPunct="1">
              <a:buClr>
                <a:srgbClr val="000000"/>
              </a:buClr>
              <a:buSzPct val="125000"/>
              <a:buFont typeface="Calibri" charset="0"/>
              <a:buNone/>
            </a:pP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571827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792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20202"/>
                </a:solidFill>
                <a:latin typeface="Calibri" charset="0"/>
                <a:ea typeface="ＭＳ Ｐゴシック" charset="-128"/>
                <a:sym typeface="Calibri" charset="0"/>
              </a:rPr>
              <a:t>After our January meeting, we sent you back into your schools and asked you to start working as PLCs, focused around reading and implementing ideas in </a:t>
            </a:r>
            <a:r>
              <a:rPr lang="en-US" altLang="en-US">
                <a:solidFill>
                  <a:srgbClr val="020202"/>
                </a:solidFill>
                <a:latin typeface="Calibri Italic" charset="0"/>
                <a:ea typeface="ＭＳ Ｐゴシック" charset="-128"/>
                <a:sym typeface="Calibri Italic" charset="0"/>
              </a:rPr>
              <a:t>Embedded Formative Assessment</a:t>
            </a:r>
            <a:r>
              <a:rPr lang="en-US" altLang="en-US">
                <a:solidFill>
                  <a:srgbClr val="020202"/>
                </a:solidFill>
                <a:latin typeface="Calibri" charset="0"/>
                <a:ea typeface="ＭＳ Ｐゴシック" charset="-128"/>
                <a:sym typeface="Calibri" charset="0"/>
              </a:rPr>
              <a:t>.  The first chapter we aske you to engage in was focused on clarifying learning targets for students.  That chapter starts with this quote from Mary Alice White.   </a:t>
            </a:r>
          </a:p>
          <a:p>
            <a:pPr eaLnBrk="1" hangingPunct="1"/>
            <a:r>
              <a:rPr lang="en-US" altLang="en-US">
                <a:solidFill>
                  <a:srgbClr val="020202"/>
                </a:solidFill>
                <a:latin typeface="Calibri" charset="0"/>
                <a:ea typeface="ＭＳ Ｐゴシック" charset="-128"/>
                <a:sym typeface="Calibri" charset="0"/>
              </a:rPr>
              <a:t>The analogy that might make the student</a:t>
            </a:r>
            <a:r>
              <a:rPr lang="ja-JP" altLang="en-US">
                <a:solidFill>
                  <a:srgbClr val="020202"/>
                </a:solidFill>
                <a:latin typeface="Arial" charset="0"/>
                <a:ea typeface="ＭＳ Ｐゴシック" charset="-128"/>
                <a:sym typeface="Calibri" charset="0"/>
              </a:rPr>
              <a:t>’</a:t>
            </a:r>
            <a:r>
              <a:rPr lang="en-US" altLang="ja-JP">
                <a:solidFill>
                  <a:srgbClr val="020202"/>
                </a:solidFill>
                <a:latin typeface="Calibri" charset="0"/>
                <a:ea typeface="ＭＳ Ｐゴシック" charset="-128"/>
                <a:sym typeface="Calibri" charset="0"/>
              </a:rPr>
              <a:t>s view more comprehensible to adults is to imagine oneself on a ship sailing across an unknown sea, to an unknown destination.  An adult would be desperate to know where he is going.  But a child only knows he is going to school... The chart is neither available nor understandable to him...Very quickly, the daily life on board ship becomes all important...The daily chores, the demands, the inspections, become the reality, not the voyage, nor the destination.</a:t>
            </a:r>
          </a:p>
          <a:p>
            <a:pPr eaLnBrk="1" hangingPunct="1"/>
            <a:endParaRPr lang="en-US" altLang="ja-JP">
              <a:solidFill>
                <a:srgbClr val="020202"/>
              </a:solidFill>
              <a:latin typeface="Calibri" charset="0"/>
              <a:ea typeface="ＭＳ Ｐゴシック" charset="-128"/>
              <a:sym typeface="Calibri" charset="0"/>
            </a:endParaRPr>
          </a:p>
          <a:p>
            <a:pPr eaLnBrk="1" hangingPunct="1"/>
            <a:r>
              <a:rPr lang="en-US" altLang="ja-JP">
                <a:solidFill>
                  <a:srgbClr val="020202"/>
                </a:solidFill>
                <a:latin typeface="Calibri" charset="0"/>
                <a:ea typeface="ＭＳ Ｐゴシック" charset="-128"/>
                <a:sym typeface="Calibri" charset="0"/>
              </a:rPr>
              <a:t>Photo Credit</a:t>
            </a:r>
          </a:p>
          <a:p>
            <a:pPr eaLnBrk="1" hangingPunct="1"/>
            <a:r>
              <a:rPr lang="en-US" altLang="ja-JP">
                <a:solidFill>
                  <a:srgbClr val="020202"/>
                </a:solidFill>
                <a:latin typeface="Calibri" charset="0"/>
                <a:ea typeface="ＭＳ Ｐゴシック" charset="-128"/>
                <a:sym typeface="Calibri" charset="0"/>
              </a:rPr>
              <a:t>Creative Commons Zero- no attribution</a:t>
            </a:r>
          </a:p>
          <a:p>
            <a:pPr eaLnBrk="1" hangingPunct="1"/>
            <a:endParaRPr lang="en-US" altLang="ja-JP">
              <a:solidFill>
                <a:srgbClr val="020202"/>
              </a:solidFill>
              <a:latin typeface="Calibri" charset="0"/>
              <a:ea typeface="ＭＳ Ｐゴシック" charset="-128"/>
              <a:sym typeface="Calibri" charset="0"/>
            </a:endParaRPr>
          </a:p>
          <a:p>
            <a:pPr algn="r" eaLnBrk="1" hangingPunct="1"/>
            <a:r>
              <a:rPr lang="en-US" altLang="en-US">
                <a:solidFill>
                  <a:srgbClr val="020202"/>
                </a:solidFill>
                <a:latin typeface="Calibri" charset="0"/>
                <a:ea typeface="ＭＳ Ｐゴシック" charset="-128"/>
                <a:sym typeface="Calibri" charset="0"/>
              </a:rPr>
              <a:t>Mary Alice White</a:t>
            </a:r>
          </a:p>
          <a:p>
            <a:pPr eaLnBrk="1" hangingPunct="1"/>
            <a:endParaRPr lang="en-US" altLang="en-US">
              <a:solidFill>
                <a:srgbClr val="020202"/>
              </a:solidFill>
              <a:latin typeface="Calibri" charset="0"/>
              <a:ea typeface="ＭＳ Ｐゴシック" charset="-128"/>
              <a:sym typeface="Calibri" charset="0"/>
            </a:endParaRPr>
          </a:p>
        </p:txBody>
      </p:sp>
    </p:spTree>
    <p:extLst>
      <p:ext uri="{BB962C8B-B14F-4D97-AF65-F5344CB8AC3E}">
        <p14:creationId xmlns:p14="http://schemas.microsoft.com/office/powerpoint/2010/main" val="1550448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02402" name="Rectangle 2"/>
          <p:cNvSpPr>
            <a:spLocks noGrp="1" noChangeArrowheads="1"/>
          </p:cNvSpPr>
          <p:nvPr>
            <p:ph type="body" idx="1"/>
          </p:nvPr>
        </p:nvSpPr>
        <p:spPr>
          <a:ln/>
        </p:spPr>
        <p:txBody>
          <a:bodyPr/>
          <a:lstStyle/>
          <a:p>
            <a:pPr marL="57150" eaLnBrk="1" hangingPunct="1">
              <a:buClr>
                <a:srgbClr val="000000"/>
              </a:buClr>
              <a:buFont typeface="Calibri" charset="0"/>
              <a:buChar char="•"/>
              <a:defRPr/>
            </a:pPr>
            <a:r>
              <a:rPr lang="en-US" dirty="0" smtClean="0">
                <a:solidFill>
                  <a:srgbClr val="000000"/>
                </a:solidFill>
                <a:latin typeface="Calibri" charset="0"/>
                <a:cs typeface="Calibri" charset="0"/>
                <a:sym typeface="Calibri" charset="0"/>
              </a:rPr>
              <a:t>Successes with clarifying learning targets for students</a:t>
            </a:r>
          </a:p>
          <a:p>
            <a:pPr marL="57150" eaLnBrk="1" hangingPunct="1">
              <a:defRPr/>
            </a:pPr>
            <a:endParaRPr lang="en-US" dirty="0" smtClean="0">
              <a:solidFill>
                <a:srgbClr val="000000"/>
              </a:solidFill>
              <a:latin typeface="Calibri" charset="0"/>
              <a:cs typeface="Calibri" charset="0"/>
              <a:sym typeface="Calibri" charset="0"/>
            </a:endParaRPr>
          </a:p>
          <a:p>
            <a:pPr marL="57150" eaLnBrk="1" hangingPunct="1">
              <a:buClr>
                <a:srgbClr val="000000"/>
              </a:buClr>
              <a:buFont typeface="Calibri" charset="0"/>
              <a:buChar char="•"/>
              <a:defRPr/>
            </a:pPr>
            <a:r>
              <a:rPr lang="en-US" dirty="0" smtClean="0">
                <a:solidFill>
                  <a:srgbClr val="000000"/>
                </a:solidFill>
                <a:latin typeface="Calibri" charset="0"/>
                <a:cs typeface="Calibri" charset="0"/>
                <a:sym typeface="Calibri" charset="0"/>
              </a:rPr>
              <a:t>Discuss with your elbow partner and be prepared to discuss with the group</a:t>
            </a:r>
          </a:p>
          <a:p>
            <a:pPr marL="57150" eaLnBrk="1" hangingPunct="1">
              <a:buClr>
                <a:srgbClr val="000000"/>
              </a:buClr>
              <a:buFont typeface="Calibri" charset="0"/>
              <a:buChar char="•"/>
              <a:defRPr/>
            </a:pPr>
            <a:endParaRPr lang="en-US" dirty="0" smtClean="0">
              <a:solidFill>
                <a:srgbClr val="000000"/>
              </a:solidFill>
              <a:latin typeface="Calibri" charset="0"/>
              <a:cs typeface="Calibri" charset="0"/>
              <a:sym typeface="Calibri" charset="0"/>
            </a:endParaRPr>
          </a:p>
          <a:p>
            <a:pPr marL="57150" eaLnBrk="1" hangingPunct="1">
              <a:buClr>
                <a:srgbClr val="000000"/>
              </a:buClr>
              <a:buFont typeface="Calibri" charset="0"/>
              <a:buNone/>
              <a:defRPr/>
            </a:pPr>
            <a:r>
              <a:rPr lang="en-US" dirty="0" smtClean="0">
                <a:solidFill>
                  <a:srgbClr val="000000"/>
                </a:solidFill>
                <a:latin typeface="Calibri" charset="0"/>
                <a:cs typeface="Calibri" charset="0"/>
                <a:sym typeface="Calibri" charset="0"/>
              </a:rPr>
              <a:t>Photo Credit</a:t>
            </a:r>
          </a:p>
          <a:p>
            <a:pPr>
              <a:defRPr/>
            </a:pPr>
            <a:r>
              <a:rPr lang="en-US" dirty="0" smtClean="0">
                <a:latin typeface="Calibri" charset="0"/>
                <a:ea typeface="Calibri" charset="0"/>
                <a:cs typeface="Calibri" charset="0"/>
              </a:rPr>
              <a:t>Share keyboard button/ Got Credit https://</a:t>
            </a:r>
            <a:r>
              <a:rPr lang="en-US" dirty="0" err="1" smtClean="0">
                <a:latin typeface="Calibri" charset="0"/>
                <a:ea typeface="Calibri" charset="0"/>
                <a:cs typeface="Calibri" charset="0"/>
              </a:rPr>
              <a:t>www.flickr.com</a:t>
            </a:r>
            <a:r>
              <a:rPr lang="en-US" dirty="0" smtClean="0">
                <a:latin typeface="Calibri" charset="0"/>
                <a:ea typeface="Calibri" charset="0"/>
                <a:cs typeface="Calibri" charset="0"/>
              </a:rPr>
              <a:t>/photos/</a:t>
            </a:r>
            <a:r>
              <a:rPr lang="en-US" dirty="0" err="1" smtClean="0">
                <a:latin typeface="Calibri" charset="0"/>
                <a:ea typeface="Calibri" charset="0"/>
                <a:cs typeface="Calibri" charset="0"/>
              </a:rPr>
              <a:t>jakerust</a:t>
            </a:r>
            <a:r>
              <a:rPr lang="en-US" dirty="0" smtClean="0">
                <a:latin typeface="Calibri" charset="0"/>
                <a:ea typeface="Calibri" charset="0"/>
                <a:cs typeface="Calibri" charset="0"/>
              </a:rPr>
              <a:t>/ March 16, 2015</a:t>
            </a:r>
          </a:p>
          <a:p>
            <a:pPr>
              <a:defRPr/>
            </a:pPr>
            <a:r>
              <a:rPr lang="en-US" dirty="0" smtClean="0">
                <a:latin typeface="Calibri" charset="0"/>
                <a:ea typeface="Calibri" charset="0"/>
                <a:cs typeface="Calibri" charset="0"/>
              </a:rPr>
              <a:t>Photo URL https://</a:t>
            </a:r>
            <a:r>
              <a:rPr lang="en-US" dirty="0" err="1" smtClean="0">
                <a:latin typeface="Calibri" charset="0"/>
                <a:ea typeface="Calibri" charset="0"/>
                <a:cs typeface="Calibri" charset="0"/>
              </a:rPr>
              <a:t>www.flickr.com</a:t>
            </a:r>
            <a:r>
              <a:rPr lang="en-US" dirty="0" smtClean="0">
                <a:latin typeface="Calibri" charset="0"/>
                <a:ea typeface="Calibri" charset="0"/>
                <a:cs typeface="Calibri" charset="0"/>
              </a:rPr>
              <a:t>/photos/</a:t>
            </a:r>
            <a:r>
              <a:rPr lang="en-US" dirty="0" err="1" smtClean="0">
                <a:latin typeface="Calibri" charset="0"/>
                <a:ea typeface="Calibri" charset="0"/>
                <a:cs typeface="Calibri" charset="0"/>
              </a:rPr>
              <a:t>jakerust</a:t>
            </a:r>
            <a:r>
              <a:rPr lang="en-US" dirty="0" smtClean="0">
                <a:latin typeface="Calibri" charset="0"/>
                <a:ea typeface="Calibri" charset="0"/>
                <a:cs typeface="Calibri" charset="0"/>
              </a:rPr>
              <a:t>/16649920968</a:t>
            </a:r>
          </a:p>
          <a:p>
            <a:pPr marL="57150" eaLnBrk="1" hangingPunct="1">
              <a:buClr>
                <a:srgbClr val="000000"/>
              </a:buClr>
              <a:buFont typeface="Calibri" charset="0"/>
              <a:buNone/>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70886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4201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228600" eaLnBrk="1" hangingPunct="1"/>
            <a:r>
              <a:rPr lang="en-US" altLang="en-US" dirty="0">
                <a:latin typeface="Calibri" charset="0"/>
                <a:ea typeface="ＭＳ Ｐゴシック" charset="-128"/>
                <a:sym typeface="Calibri" charset="0"/>
              </a:rPr>
              <a:t>•	Familiarity with CCSS M and NGSS practices that lead to fundamental changes in teaching and learning in the classroom</a:t>
            </a:r>
          </a:p>
          <a:p>
            <a:pPr marL="457200" indent="-228600" eaLnBrk="1" hangingPunct="1"/>
            <a:r>
              <a:rPr lang="en-US" altLang="en-US" dirty="0">
                <a:latin typeface="Calibri" charset="0"/>
                <a:ea typeface="ＭＳ Ｐゴシック" charset="-128"/>
                <a:sym typeface="Calibri" charset="0"/>
              </a:rPr>
              <a:t>•	Common understanding of importance of big ideas, tied to the CCSSM and NGSS, to focus instruction </a:t>
            </a:r>
          </a:p>
          <a:p>
            <a:pPr marL="457200" indent="-228600" eaLnBrk="1" hangingPunct="1"/>
            <a:r>
              <a:rPr lang="en-US" altLang="en-US" dirty="0">
                <a:latin typeface="Calibri" charset="0"/>
                <a:ea typeface="ＭＳ Ｐゴシック" charset="-128"/>
                <a:sym typeface="Calibri" charset="0"/>
              </a:rPr>
              <a:t>•	Common understanding of how to construct learning progressions to focus learning on the big ideas and articulate a formative assessment plan</a:t>
            </a:r>
          </a:p>
          <a:p>
            <a:pPr marL="457200" indent="-228600" eaLnBrk="1" hangingPunct="1"/>
            <a:endParaRPr lang="en-US" altLang="en-US" dirty="0">
              <a:latin typeface="Calibri" charset="0"/>
              <a:ea typeface="ＭＳ Ｐゴシック" charset="-128"/>
              <a:sym typeface="Calibri" charset="0"/>
            </a:endParaRPr>
          </a:p>
          <a:p>
            <a:pPr marL="457200" indent="-228600" eaLnBrk="1" hangingPunct="1"/>
            <a:r>
              <a:rPr lang="en-US" altLang="en-US" dirty="0">
                <a:latin typeface="Calibri" charset="0"/>
                <a:ea typeface="ＭＳ Ｐゴシック" charset="-128"/>
                <a:sym typeface="Calibri" charset="0"/>
              </a:rPr>
              <a:t>Photo Credits</a:t>
            </a:r>
          </a:p>
          <a:p>
            <a:pPr marL="457200" indent="-228600" eaLnBrk="1" hangingPunct="1"/>
            <a:r>
              <a:rPr lang="en-US" altLang="en-US" dirty="0">
                <a:latin typeface="Calibri" charset="0"/>
                <a:ea typeface="ＭＳ Ｐゴシック" charset="-128"/>
              </a:rPr>
              <a:t>Goals Soccer Centre PLC/ 2/5/2014/ Photo URL https://</a:t>
            </a:r>
            <a:r>
              <a:rPr lang="en-US" altLang="en-US" dirty="0" err="1">
                <a:latin typeface="Calibri" charset="0"/>
                <a:ea typeface="ＭＳ Ｐゴシック" charset="-128"/>
              </a:rPr>
              <a:t>commons.wikimedia.org</a:t>
            </a:r>
            <a:r>
              <a:rPr lang="en-US" altLang="en-US" dirty="0">
                <a:latin typeface="Calibri" charset="0"/>
                <a:ea typeface="ＭＳ Ｐゴシック" charset="-128"/>
              </a:rPr>
              <a:t>/wiki/</a:t>
            </a:r>
            <a:r>
              <a:rPr lang="en-US" altLang="en-US" dirty="0" err="1">
                <a:latin typeface="Calibri" charset="0"/>
                <a:ea typeface="ＭＳ Ｐゴシック" charset="-128"/>
              </a:rPr>
              <a:t>File:Goals_Soccer_Centres_plc_logo.jpg</a:t>
            </a:r>
            <a:endParaRPr lang="en-US" altLang="en-US" dirty="0">
              <a:latin typeface="Calibri" charset="0"/>
              <a:ea typeface="ＭＳ Ｐゴシック" charset="-128"/>
            </a:endParaRPr>
          </a:p>
          <a:p>
            <a:pPr marL="457200" indent="-228600" eaLnBrk="1" hangingPunct="1"/>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366265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Slide Image Placeholder 1"/>
          <p:cNvSpPr>
            <a:spLocks noGrp="1" noRot="1" noChangeAspect="1" noTextEdit="1"/>
          </p:cNvSpPr>
          <p:nvPr>
            <p:ph type="sldImg"/>
          </p:nvPr>
        </p:nvSpPr>
        <p:spPr>
          <a:xfrm>
            <a:off x="1371600" y="1143000"/>
            <a:ext cx="4114800" cy="3086100"/>
          </a:xfrm>
          <a:ln/>
        </p:spPr>
      </p:sp>
      <p:sp>
        <p:nvSpPr>
          <p:cNvPr id="34406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ea typeface="ＭＳ Ｐゴシック" charset="-128"/>
              </a:rPr>
              <a:t>What do we </a:t>
            </a:r>
            <a:r>
              <a:rPr lang="en-US" altLang="en-US" u="sng">
                <a:latin typeface="Calibri Bold" charset="0"/>
                <a:ea typeface="ＭＳ Ｐゴシック" charset="-128"/>
                <a:sym typeface="Calibri Bold" charset="0"/>
              </a:rPr>
              <a:t>really</a:t>
            </a:r>
            <a:r>
              <a:rPr lang="en-US" altLang="en-US">
                <a:ea typeface="ＭＳ Ｐゴシック" charset="-128"/>
              </a:rPr>
              <a:t> want for our students?  </a:t>
            </a:r>
          </a:p>
          <a:p>
            <a:pPr eaLnBrk="1" hangingPunct="1"/>
            <a:endParaRPr lang="en-US" altLang="en-US">
              <a:ea typeface="ＭＳ Ｐゴシック" charset="-128"/>
            </a:endParaRPr>
          </a:p>
          <a:p>
            <a:pPr eaLnBrk="1" hangingPunct="1"/>
            <a:endParaRPr lang="en-US" altLang="en-US">
              <a:ea typeface="ＭＳ Ｐゴシック" charset="-128"/>
            </a:endParaRPr>
          </a:p>
          <a:p>
            <a:pPr eaLnBrk="1" hangingPunct="1"/>
            <a:endParaRPr lang="en-US" altLang="en-US">
              <a:ea typeface="ＭＳ Ｐゴシック" charset="-128"/>
            </a:endParaRPr>
          </a:p>
          <a:p>
            <a:pPr eaLnBrk="1" hangingPunct="1"/>
            <a:r>
              <a:rPr lang="en-US" altLang="en-US">
                <a:ea typeface="ＭＳ Ｐゴシック" charset="-128"/>
              </a:rPr>
              <a:t>That is, what attributes of effective math and science learners do we hope to develop with our students?</a:t>
            </a:r>
          </a:p>
          <a:p>
            <a:endParaRPr lang="en-US" altLang="en-US">
              <a:ea typeface="ＭＳ Ｐゴシック" charset="-128"/>
            </a:endParaRPr>
          </a:p>
        </p:txBody>
      </p:sp>
    </p:spTree>
    <p:extLst>
      <p:ext uri="{BB962C8B-B14F-4D97-AF65-F5344CB8AC3E}">
        <p14:creationId xmlns:p14="http://schemas.microsoft.com/office/powerpoint/2010/main" val="449209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Slide Image Placeholder 1"/>
          <p:cNvSpPr>
            <a:spLocks noGrp="1" noRot="1" noChangeAspect="1" noTextEdit="1"/>
          </p:cNvSpPr>
          <p:nvPr>
            <p:ph type="sldImg"/>
          </p:nvPr>
        </p:nvSpPr>
        <p:spPr>
          <a:xfrm>
            <a:off x="1371600" y="1143000"/>
            <a:ext cx="4114800" cy="3086100"/>
          </a:xfrm>
          <a:ln/>
        </p:spPr>
      </p:sp>
      <p:sp>
        <p:nvSpPr>
          <p:cNvPr id="34611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Calibri" charset="0"/>
                <a:ea typeface="ＭＳ Ｐゴシック" charset="-128"/>
                <a:sym typeface="Calibri" charset="0"/>
              </a:rPr>
              <a:t>Have participants</a:t>
            </a:r>
            <a:r>
              <a:rPr lang="en-US" altLang="en-US" baseline="0" dirty="0" smtClean="0">
                <a:latin typeface="Calibri" charset="0"/>
                <a:ea typeface="ＭＳ Ｐゴシック" charset="-128"/>
                <a:sym typeface="Calibri" charset="0"/>
              </a:rPr>
              <a:t> think about what makes an ideal learner so they can think more deeply about the characteristics they want to help their students develop.</a:t>
            </a:r>
          </a:p>
          <a:p>
            <a:pPr eaLnBrk="1" hangingPunct="1"/>
            <a:endParaRPr lang="en-US" altLang="en-US" dirty="0" smtClean="0">
              <a:latin typeface="Calibri" charset="0"/>
              <a:ea typeface="ＭＳ Ｐゴシック" charset="-128"/>
              <a:sym typeface="Calibri" charset="0"/>
            </a:endParaRPr>
          </a:p>
          <a:p>
            <a:pPr eaLnBrk="1" hangingPunct="1"/>
            <a:r>
              <a:rPr lang="en-US" altLang="en-US" dirty="0" smtClean="0">
                <a:latin typeface="Calibri" charset="0"/>
                <a:ea typeface="ＭＳ Ｐゴシック" charset="-128"/>
                <a:sym typeface="Calibri" charset="0"/>
              </a:rPr>
              <a:t>Consider a</a:t>
            </a:r>
            <a:r>
              <a:rPr lang="en-US" altLang="en-US" baseline="0" dirty="0" smtClean="0">
                <a:latin typeface="Calibri" charset="0"/>
                <a:ea typeface="ＭＳ Ｐゴシック" charset="-128"/>
                <a:sym typeface="Calibri" charset="0"/>
              </a:rPr>
              <a:t> student or students that you would identify as your ‘best students’ or most ‘ideal learner’.  </a:t>
            </a:r>
          </a:p>
          <a:p>
            <a:pPr eaLnBrk="1" hangingPunct="1"/>
            <a:r>
              <a:rPr lang="en-US" altLang="en-US" baseline="0" dirty="0" smtClean="0">
                <a:latin typeface="Calibri" charset="0"/>
                <a:ea typeface="ＭＳ Ｐゴシック" charset="-128"/>
                <a:sym typeface="Calibri" charset="0"/>
              </a:rPr>
              <a:t>How would you describe this ideal learner to others?</a:t>
            </a:r>
          </a:p>
          <a:p>
            <a:pPr marL="171450" indent="-171450" eaLnBrk="1" hangingPunct="1">
              <a:buFont typeface="Arial" charset="0"/>
              <a:buChar char="•"/>
            </a:pPr>
            <a:r>
              <a:rPr lang="en-US" altLang="en-US" baseline="0" dirty="0" smtClean="0">
                <a:latin typeface="Calibri" charset="0"/>
                <a:ea typeface="ＭＳ Ｐゴシック" charset="-128"/>
                <a:sym typeface="Calibri" charset="0"/>
              </a:rPr>
              <a:t>What characteristics or behaviors does an ‘ideal learner’ exhibit? </a:t>
            </a:r>
          </a:p>
          <a:p>
            <a:pPr marL="171450" indent="-171450" eaLnBrk="1" hangingPunct="1">
              <a:buFont typeface="Arial" charset="0"/>
              <a:buChar char="•"/>
            </a:pPr>
            <a:r>
              <a:rPr lang="en-US" altLang="en-US" baseline="0" dirty="0" smtClean="0">
                <a:latin typeface="Calibri" charset="0"/>
                <a:ea typeface="ＭＳ Ｐゴシック" charset="-128"/>
                <a:sym typeface="Calibri" charset="0"/>
              </a:rPr>
              <a:t>What is it about their approach to learning that allows them to be successful?</a:t>
            </a:r>
            <a:endParaRPr lang="en-US" altLang="en-US" sz="800" dirty="0">
              <a:latin typeface="Arial" charset="0"/>
              <a:ea typeface="ＭＳ Ｐゴシック" charset="-128"/>
              <a:sym typeface="Arial" charset="0"/>
            </a:endParaRPr>
          </a:p>
          <a:p>
            <a:r>
              <a:rPr lang="en-US" altLang="en-US" sz="800" dirty="0" smtClean="0">
                <a:latin typeface="Arial" charset="0"/>
                <a:ea typeface="ＭＳ Ｐゴシック" charset="-128"/>
                <a:sym typeface="Arial" charset="0"/>
              </a:rPr>
              <a:t>Think individually</a:t>
            </a:r>
            <a:r>
              <a:rPr lang="en-US" altLang="en-US" sz="800" baseline="0" dirty="0" smtClean="0">
                <a:latin typeface="Arial" charset="0"/>
                <a:ea typeface="ＭＳ Ｐゴシック" charset="-128"/>
                <a:sym typeface="Arial" charset="0"/>
              </a:rPr>
              <a:t> and write in your journal.  Flip Yes/ No card to indicate you are ready to discuss with your table mates.</a:t>
            </a:r>
          </a:p>
          <a:p>
            <a:r>
              <a:rPr lang="en-US" altLang="en-US" sz="800" baseline="0" dirty="0" smtClean="0">
                <a:latin typeface="Arial" charset="0"/>
                <a:ea typeface="ＭＳ Ｐゴシック" charset="-128"/>
                <a:sym typeface="Arial" charset="0"/>
              </a:rPr>
              <a:t>After table group discussion, share one characteristic/ behavior from each group as well as one perspective on the approach to learning?</a:t>
            </a:r>
            <a:endParaRPr lang="en-US" altLang="en-US" sz="800" dirty="0">
              <a:latin typeface="Arial" charset="0"/>
              <a:ea typeface="ＭＳ Ｐゴシック" charset="-128"/>
              <a:sym typeface="Arial" charset="0"/>
            </a:endParaRPr>
          </a:p>
          <a:p>
            <a:endParaRPr lang="en-US" altLang="en-US" dirty="0">
              <a:ea typeface="ＭＳ Ｐゴシック" charset="-128"/>
            </a:endParaRPr>
          </a:p>
        </p:txBody>
      </p:sp>
    </p:spTree>
    <p:extLst>
      <p:ext uri="{BB962C8B-B14F-4D97-AF65-F5344CB8AC3E}">
        <p14:creationId xmlns:p14="http://schemas.microsoft.com/office/powerpoint/2010/main" val="435794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1129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solidFill>
                  <a:srgbClr val="000000"/>
                </a:solidFill>
                <a:latin typeface="Calibri" charset="0"/>
                <a:ea typeface="ＭＳ Ｐゴシック" charset="-128"/>
                <a:sym typeface="Calibri" charset="0"/>
              </a:rPr>
              <a:t>Today we are all learners, and as a community of learners, we need to know who all is in the room.</a:t>
            </a:r>
          </a:p>
          <a:p>
            <a:pPr eaLnBrk="1" hangingPunct="1"/>
            <a:r>
              <a:rPr lang="en-US" altLang="en-US" dirty="0">
                <a:solidFill>
                  <a:srgbClr val="000000"/>
                </a:solidFill>
                <a:latin typeface="Calibri" charset="0"/>
                <a:ea typeface="ＭＳ Ｐゴシック" charset="-128"/>
                <a:sym typeface="Calibri" charset="0"/>
              </a:rPr>
              <a:t>Introduce Concrete Elementary, Evergreen Elementary, Carl Cozier Elementary as well as the SWSD Teacher teams</a:t>
            </a:r>
          </a:p>
          <a:p>
            <a:pPr eaLnBrk="1" hangingPunct="1"/>
            <a:endParaRPr lang="en-US" altLang="en-US" dirty="0">
              <a:solidFill>
                <a:srgbClr val="000000"/>
              </a:solidFill>
              <a:latin typeface="Calibri" charset="0"/>
              <a:ea typeface="ＭＳ Ｐゴシック" charset="-128"/>
              <a:sym typeface="Calibri" charset="0"/>
            </a:endParaRPr>
          </a:p>
          <a:p>
            <a:pPr eaLnBrk="1" hangingPunct="1"/>
            <a:r>
              <a:rPr lang="en-US" altLang="en-US" dirty="0">
                <a:solidFill>
                  <a:srgbClr val="000000"/>
                </a:solidFill>
                <a:latin typeface="Calibri" charset="0"/>
                <a:ea typeface="ＭＳ Ｐゴシック" charset="-128"/>
                <a:sym typeface="Calibri" charset="0"/>
              </a:rPr>
              <a:t>Photo Credit</a:t>
            </a:r>
          </a:p>
          <a:p>
            <a:pPr eaLnBrk="1" hangingPunct="1"/>
            <a:r>
              <a:rPr lang="en-US" altLang="en-US" dirty="0">
                <a:solidFill>
                  <a:schemeClr val="bg1"/>
                </a:solidFill>
                <a:ea typeface="ＭＳ Ｐゴシック" charset="-128"/>
              </a:rPr>
              <a:t>Hello World/ </a:t>
            </a:r>
            <a:r>
              <a:rPr lang="en-US" altLang="en-US" dirty="0" err="1">
                <a:solidFill>
                  <a:schemeClr val="bg1"/>
                </a:solidFill>
                <a:ea typeface="ＭＳ Ｐゴシック" charset="-128"/>
              </a:rPr>
              <a:t>Windell</a:t>
            </a:r>
            <a:r>
              <a:rPr lang="en-US" altLang="en-US" dirty="0">
                <a:solidFill>
                  <a:schemeClr val="bg1"/>
                </a:solidFill>
                <a:ea typeface="ＭＳ Ｐゴシック" charset="-128"/>
              </a:rPr>
              <a:t> </a:t>
            </a:r>
            <a:r>
              <a:rPr lang="en-US" altLang="en-US" dirty="0" err="1">
                <a:solidFill>
                  <a:schemeClr val="bg1"/>
                </a:solidFill>
                <a:ea typeface="ＭＳ Ｐゴシック" charset="-128"/>
              </a:rPr>
              <a:t>Oskay</a:t>
            </a:r>
            <a:r>
              <a:rPr lang="en-US" altLang="en-US" dirty="0">
                <a:solidFill>
                  <a:schemeClr val="bg1"/>
                </a:solidFill>
                <a:ea typeface="ＭＳ Ｐゴシック" charset="-128"/>
              </a:rPr>
              <a:t> website </a:t>
            </a:r>
            <a:r>
              <a:rPr lang="en-US" altLang="en-US" dirty="0">
                <a:solidFill>
                  <a:schemeClr val="bg1"/>
                </a:solidFill>
                <a:ea typeface="ＭＳ Ｐゴシック" charset="-128"/>
                <a:hlinkClick r:id="rId3"/>
              </a:rPr>
              <a:t>https://www.flickr.com/photos/oskay/</a:t>
            </a:r>
            <a:r>
              <a:rPr lang="en-US" altLang="en-US" dirty="0">
                <a:solidFill>
                  <a:schemeClr val="bg1"/>
                </a:solidFill>
                <a:ea typeface="ＭＳ Ｐゴシック" charset="-128"/>
              </a:rPr>
              <a:t> April 24, 2007/ </a:t>
            </a:r>
          </a:p>
          <a:p>
            <a:pPr eaLnBrk="1" hangingPunct="1"/>
            <a:r>
              <a:rPr lang="en-US" altLang="en-US" dirty="0">
                <a:solidFill>
                  <a:schemeClr val="bg1"/>
                </a:solidFill>
                <a:ea typeface="ＭＳ Ｐゴシック" charset="-128"/>
              </a:rPr>
              <a:t>Photo URL  https://</a:t>
            </a:r>
            <a:r>
              <a:rPr lang="en-US" altLang="en-US" dirty="0" err="1">
                <a:solidFill>
                  <a:schemeClr val="bg1"/>
                </a:solidFill>
                <a:ea typeface="ＭＳ Ｐゴシック" charset="-128"/>
              </a:rPr>
              <a:t>www.flickr.com</a:t>
            </a:r>
            <a:r>
              <a:rPr lang="en-US" altLang="en-US" dirty="0">
                <a:solidFill>
                  <a:schemeClr val="bg1"/>
                </a:solidFill>
                <a:ea typeface="ＭＳ Ｐゴシック" charset="-128"/>
              </a:rPr>
              <a:t>/photos/</a:t>
            </a:r>
            <a:r>
              <a:rPr lang="en-US" altLang="en-US" dirty="0" err="1">
                <a:solidFill>
                  <a:schemeClr val="bg1"/>
                </a:solidFill>
                <a:ea typeface="ＭＳ Ｐゴシック" charset="-128"/>
              </a:rPr>
              <a:t>oskay</a:t>
            </a:r>
            <a:r>
              <a:rPr lang="en-US" altLang="en-US" dirty="0">
                <a:solidFill>
                  <a:schemeClr val="bg1"/>
                </a:solidFill>
                <a:ea typeface="ＭＳ Ｐゴシック" charset="-128"/>
              </a:rPr>
              <a:t>/472097903</a:t>
            </a:r>
          </a:p>
          <a:p>
            <a:pPr eaLnBrk="1" hangingPunct="1"/>
            <a:r>
              <a:rPr lang="en-US" altLang="en-US" dirty="0">
                <a:solidFill>
                  <a:srgbClr val="000000"/>
                </a:solidFill>
                <a:latin typeface="Calibri" charset="0"/>
                <a:ea typeface="ＭＳ Ｐゴシック" charset="-128"/>
                <a:sym typeface="Calibri" charset="0"/>
              </a:rPr>
              <a:t>			</a:t>
            </a:r>
          </a:p>
        </p:txBody>
      </p:sp>
    </p:spTree>
    <p:extLst>
      <p:ext uri="{BB962C8B-B14F-4D97-AF65-F5344CB8AC3E}">
        <p14:creationId xmlns:p14="http://schemas.microsoft.com/office/powerpoint/2010/main" val="1375963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481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Clr>
                <a:srgbClr val="000000"/>
              </a:buClr>
              <a:buFontTx/>
              <a:buNone/>
            </a:pPr>
            <a:r>
              <a:rPr lang="en-US" altLang="en-US" dirty="0" smtClean="0">
                <a:solidFill>
                  <a:srgbClr val="000000"/>
                </a:solidFill>
                <a:latin typeface="Calibri" charset="0"/>
                <a:ea typeface="ＭＳ Ｐゴシック" charset="-128"/>
                <a:sym typeface="Calibri" charset="0"/>
              </a:rPr>
              <a:t>Show</a:t>
            </a:r>
            <a:r>
              <a:rPr lang="en-US" altLang="en-US" baseline="0" dirty="0" smtClean="0">
                <a:solidFill>
                  <a:srgbClr val="000000"/>
                </a:solidFill>
                <a:latin typeface="Calibri" charset="0"/>
                <a:ea typeface="ＭＳ Ｐゴシック" charset="-128"/>
                <a:sym typeface="Calibri" charset="0"/>
              </a:rPr>
              <a:t> participants v</a:t>
            </a:r>
            <a:r>
              <a:rPr lang="en-US" altLang="en-US" dirty="0" smtClean="0">
                <a:solidFill>
                  <a:srgbClr val="000000"/>
                </a:solidFill>
                <a:latin typeface="Calibri" charset="0"/>
                <a:ea typeface="ＭＳ Ｐゴシック" charset="-128"/>
                <a:sym typeface="Calibri" charset="0"/>
              </a:rPr>
              <a:t>ideo </a:t>
            </a:r>
            <a:r>
              <a:rPr lang="en-US" altLang="en-US" dirty="0">
                <a:solidFill>
                  <a:srgbClr val="000000"/>
                </a:solidFill>
                <a:latin typeface="Calibri" charset="0"/>
                <a:ea typeface="ＭＳ Ｐゴシック" charset="-128"/>
                <a:sym typeface="Calibri" charset="0"/>
              </a:rPr>
              <a:t>clips of students thinking about their math understanding and others thinking about their science understanding</a:t>
            </a:r>
            <a:r>
              <a:rPr lang="en-US" altLang="en-US" dirty="0" smtClean="0">
                <a:solidFill>
                  <a:srgbClr val="000000"/>
                </a:solidFill>
                <a:latin typeface="Calibri" charset="0"/>
                <a:ea typeface="ＭＳ Ｐゴシック" charset="-128"/>
                <a:sym typeface="Calibri" charset="0"/>
              </a:rPr>
              <a:t>.  </a:t>
            </a:r>
          </a:p>
          <a:p>
            <a:pPr marL="0" indent="0" eaLnBrk="1" hangingPunct="1">
              <a:buClr>
                <a:srgbClr val="000000"/>
              </a:buClr>
              <a:buFontTx/>
              <a:buNone/>
            </a:pPr>
            <a:r>
              <a:rPr lang="en-US" altLang="en-US" dirty="0" smtClean="0">
                <a:solidFill>
                  <a:srgbClr val="000000"/>
                </a:solidFill>
                <a:latin typeface="Calibri" charset="0"/>
                <a:ea typeface="ＭＳ Ｐゴシック" charset="-128"/>
                <a:sym typeface="Calibri" charset="0"/>
              </a:rPr>
              <a:t>Math video clip can be found at this link </a:t>
            </a:r>
            <a:r>
              <a:rPr lang="en-US" altLang="en-US" sz="800" u="sng" dirty="0" smtClean="0">
                <a:solidFill>
                  <a:srgbClr val="009999"/>
                </a:solidFill>
                <a:latin typeface="Cambria" charset="0"/>
                <a:sym typeface="Cambria" charset="0"/>
                <a:hlinkClick r:id="rId3"/>
              </a:rPr>
              <a:t>https://www.teachingchannel.org/videos/common-core-teaching-division</a:t>
            </a:r>
            <a:r>
              <a:rPr lang="en-US" altLang="en-US" sz="800" u="sng" dirty="0" smtClean="0">
                <a:solidFill>
                  <a:srgbClr val="009999"/>
                </a:solidFill>
                <a:latin typeface="Cambria" charset="0"/>
                <a:sym typeface="Cambria" charset="0"/>
              </a:rPr>
              <a:t>.</a:t>
            </a:r>
          </a:p>
          <a:p>
            <a:pPr marL="0" indent="0" eaLnBrk="1" hangingPunct="1">
              <a:buClr>
                <a:srgbClr val="000000"/>
              </a:buClr>
              <a:buFontTx/>
              <a:buNone/>
            </a:pPr>
            <a:r>
              <a:rPr lang="en-US" altLang="en-US" sz="800" u="none" dirty="0" smtClean="0">
                <a:solidFill>
                  <a:srgbClr val="009999"/>
                </a:solidFill>
                <a:latin typeface="Cambria" charset="0"/>
                <a:ea typeface="ＭＳ Ｐゴシック" charset="-128"/>
                <a:sym typeface="Cambria" charset="0"/>
              </a:rPr>
              <a:t>SEISMIC</a:t>
            </a:r>
            <a:r>
              <a:rPr lang="en-US" altLang="en-US" sz="800" u="none" baseline="0" dirty="0" smtClean="0">
                <a:solidFill>
                  <a:srgbClr val="009999"/>
                </a:solidFill>
                <a:latin typeface="Cambria" charset="0"/>
                <a:ea typeface="ＭＳ Ｐゴシック" charset="-128"/>
                <a:sym typeface="Cambria" charset="0"/>
              </a:rPr>
              <a:t> used a clip about metacognition with an elementary student named Kevin. There are plenty of resources- the Teaching Channel (</a:t>
            </a:r>
            <a:r>
              <a:rPr lang="en-US" altLang="en-US" sz="800" u="none" baseline="0" dirty="0" err="1" smtClean="0">
                <a:solidFill>
                  <a:srgbClr val="009999"/>
                </a:solidFill>
                <a:latin typeface="Cambria" charset="0"/>
                <a:ea typeface="ＭＳ Ｐゴシック" charset="-128"/>
                <a:sym typeface="Cambria" charset="0"/>
              </a:rPr>
              <a:t>www.teachingchannel.org</a:t>
            </a:r>
            <a:r>
              <a:rPr lang="en-US" altLang="en-US" sz="800" u="none" baseline="0" dirty="0" smtClean="0">
                <a:solidFill>
                  <a:srgbClr val="009999"/>
                </a:solidFill>
                <a:latin typeface="Cambria" charset="0"/>
                <a:ea typeface="ＭＳ Ｐゴシック" charset="-128"/>
                <a:sym typeface="Cambria" charset="0"/>
              </a:rPr>
              <a:t>) has a great variety of lessons.</a:t>
            </a:r>
          </a:p>
          <a:p>
            <a:pPr marL="0" indent="0" eaLnBrk="1" hangingPunct="1">
              <a:buClr>
                <a:srgbClr val="000000"/>
              </a:buClr>
              <a:buFontTx/>
              <a:buNone/>
            </a:pPr>
            <a:endParaRPr lang="en-US" altLang="en-US" sz="800" u="none" baseline="0" dirty="0" smtClean="0">
              <a:solidFill>
                <a:srgbClr val="009999"/>
              </a:solidFill>
              <a:latin typeface="Cambria" charset="0"/>
              <a:ea typeface="ＭＳ Ｐゴシック" charset="-128"/>
              <a:sym typeface="Cambria" charset="0"/>
            </a:endParaRPr>
          </a:p>
          <a:p>
            <a:pPr marL="0" indent="0" eaLnBrk="1" hangingPunct="1">
              <a:buClr>
                <a:srgbClr val="000000"/>
              </a:buClr>
              <a:buFontTx/>
              <a:buNone/>
            </a:pPr>
            <a:r>
              <a:rPr lang="en-US" altLang="en-US" sz="800" u="none" baseline="0" dirty="0" smtClean="0">
                <a:solidFill>
                  <a:srgbClr val="009999"/>
                </a:solidFill>
                <a:latin typeface="Cambria" charset="0"/>
                <a:ea typeface="ＭＳ Ｐゴシック" charset="-128"/>
                <a:sym typeface="Cambria" charset="0"/>
              </a:rPr>
              <a:t>While participants watch the video clip, consider these focusing questions:</a:t>
            </a:r>
            <a:endParaRPr lang="en-US" altLang="en-US" sz="1200" u="none" baseline="0" dirty="0">
              <a:solidFill>
                <a:srgbClr val="000000"/>
              </a:solidFill>
              <a:latin typeface="Calibri" charset="0"/>
              <a:ea typeface="ＭＳ Ｐゴシック" charset="-128"/>
              <a:sym typeface="Calibri" charset="0"/>
            </a:endParaRPr>
          </a:p>
          <a:p>
            <a:pPr marL="171450" indent="-171450" eaLnBrk="1" hangingPunct="1">
              <a:buClr>
                <a:srgbClr val="000000"/>
              </a:buClr>
              <a:buFont typeface="Arial" charset="0"/>
              <a:buChar char="•"/>
            </a:pPr>
            <a:r>
              <a:rPr lang="en-US" altLang="en-US" dirty="0" smtClean="0">
                <a:solidFill>
                  <a:srgbClr val="000000"/>
                </a:solidFill>
                <a:latin typeface="Calibri" charset="0"/>
                <a:ea typeface="ＭＳ Ｐゴシック" charset="-128"/>
                <a:sym typeface="Calibri" charset="0"/>
              </a:rPr>
              <a:t>What </a:t>
            </a:r>
            <a:r>
              <a:rPr lang="en-US" altLang="en-US" dirty="0">
                <a:solidFill>
                  <a:srgbClr val="000000"/>
                </a:solidFill>
                <a:latin typeface="Calibri" charset="0"/>
                <a:ea typeface="ＭＳ Ｐゴシック" charset="-128"/>
                <a:sym typeface="Calibri" charset="0"/>
              </a:rPr>
              <a:t>do you notice about how students engage in the mathematics in this </a:t>
            </a:r>
            <a:r>
              <a:rPr lang="en-US" altLang="en-US" dirty="0" smtClean="0">
                <a:solidFill>
                  <a:srgbClr val="000000"/>
                </a:solidFill>
                <a:latin typeface="Calibri" charset="0"/>
                <a:ea typeface="ＭＳ Ｐゴシック" charset="-128"/>
                <a:sym typeface="Calibri" charset="0"/>
              </a:rPr>
              <a:t>lesson?</a:t>
            </a:r>
          </a:p>
          <a:p>
            <a:pPr marL="171450" indent="-171450" eaLnBrk="1" hangingPunct="1">
              <a:buClr>
                <a:srgbClr val="000000"/>
              </a:buClr>
              <a:buFont typeface="Arial" charset="0"/>
              <a:buChar char="•"/>
            </a:pPr>
            <a:r>
              <a:rPr lang="en-US" altLang="en-US" dirty="0" smtClean="0">
                <a:solidFill>
                  <a:srgbClr val="000000"/>
                </a:solidFill>
                <a:latin typeface="Calibri" charset="0"/>
                <a:ea typeface="ＭＳ Ｐゴシック" charset="-128"/>
                <a:sym typeface="Calibri" charset="0"/>
              </a:rPr>
              <a:t>What </a:t>
            </a:r>
            <a:r>
              <a:rPr lang="en-US" altLang="en-US" dirty="0">
                <a:solidFill>
                  <a:srgbClr val="000000"/>
                </a:solidFill>
                <a:latin typeface="Calibri" charset="0"/>
                <a:ea typeface="ＭＳ Ｐゴシック" charset="-128"/>
                <a:sym typeface="Calibri" charset="0"/>
              </a:rPr>
              <a:t>do you notice about how students interact with each other, and the teacher, in this </a:t>
            </a:r>
            <a:r>
              <a:rPr lang="en-US" altLang="en-US" dirty="0" smtClean="0">
                <a:solidFill>
                  <a:srgbClr val="000000"/>
                </a:solidFill>
                <a:latin typeface="Calibri" charset="0"/>
                <a:ea typeface="ＭＳ Ｐゴシック" charset="-128"/>
                <a:sym typeface="Calibri" charset="0"/>
              </a:rPr>
              <a:t>lesson?</a:t>
            </a:r>
          </a:p>
          <a:p>
            <a:pPr marL="171450" indent="-171450" eaLnBrk="1" hangingPunct="1">
              <a:buClr>
                <a:srgbClr val="000000"/>
              </a:buClr>
              <a:buFont typeface="Arial" charset="0"/>
              <a:buChar char="•"/>
            </a:pPr>
            <a:r>
              <a:rPr lang="en-US" altLang="en-US" dirty="0" smtClean="0">
                <a:solidFill>
                  <a:srgbClr val="000000"/>
                </a:solidFill>
                <a:latin typeface="Calibri" charset="0"/>
                <a:ea typeface="ＭＳ Ｐゴシック" charset="-128"/>
                <a:sym typeface="Calibri" charset="0"/>
              </a:rPr>
              <a:t>What </a:t>
            </a:r>
            <a:r>
              <a:rPr lang="en-US" altLang="en-US" dirty="0">
                <a:solidFill>
                  <a:srgbClr val="000000"/>
                </a:solidFill>
                <a:latin typeface="Calibri" charset="0"/>
                <a:ea typeface="ＭＳ Ｐゴシック" charset="-128"/>
                <a:sym typeface="Calibri" charset="0"/>
              </a:rPr>
              <a:t>do you admire about the students in this video?</a:t>
            </a:r>
          </a:p>
        </p:txBody>
      </p:sp>
    </p:spTree>
    <p:extLst>
      <p:ext uri="{BB962C8B-B14F-4D97-AF65-F5344CB8AC3E}">
        <p14:creationId xmlns:p14="http://schemas.microsoft.com/office/powerpoint/2010/main" val="1259412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2642" name="Rectangle 2"/>
          <p:cNvSpPr>
            <a:spLocks noGrp="1" noChangeArrowheads="1"/>
          </p:cNvSpPr>
          <p:nvPr>
            <p:ph type="body" idx="1"/>
          </p:nvPr>
        </p:nvSpPr>
        <p:spPr>
          <a:ln/>
        </p:spPr>
        <p:txBody>
          <a:bodyPr/>
          <a:lstStyle/>
          <a:p>
            <a:pPr marL="304800" indent="-304800" eaLnBrk="1" hangingPunct="1">
              <a:lnSpc>
                <a:spcPct val="80000"/>
              </a:lnSpc>
              <a:buClr>
                <a:srgbClr val="000000"/>
              </a:buClr>
              <a:buFont typeface="Arial" charset="0"/>
              <a:buChar char="•"/>
              <a:defRPr/>
            </a:pPr>
            <a:r>
              <a:rPr lang="en-US" dirty="0" smtClean="0">
                <a:solidFill>
                  <a:srgbClr val="000000"/>
                </a:solidFill>
                <a:latin typeface="Calibri" charset="0"/>
                <a:cs typeface="Calibri" charset="0"/>
                <a:sym typeface="Calibri" charset="0"/>
              </a:rPr>
              <a:t>Think about general characteristics and attributes in mathematics that you would hope for, for </a:t>
            </a:r>
            <a:r>
              <a:rPr lang="en-US" u="sng" dirty="0" smtClean="0">
                <a:solidFill>
                  <a:srgbClr val="000000"/>
                </a:solidFill>
                <a:latin typeface="Calibri Bold" charset="0"/>
                <a:cs typeface="Calibri Bold" charset="0"/>
                <a:sym typeface="Calibri Bold" charset="0"/>
              </a:rPr>
              <a:t>all</a:t>
            </a:r>
            <a:r>
              <a:rPr lang="en-US" dirty="0" smtClean="0">
                <a:solidFill>
                  <a:srgbClr val="000000"/>
                </a:solidFill>
                <a:latin typeface="Calibri" charset="0"/>
                <a:cs typeface="Calibri" charset="0"/>
                <a:sym typeface="Calibri" charset="0"/>
              </a:rPr>
              <a:t> of your students.</a:t>
            </a:r>
          </a:p>
          <a:p>
            <a:pPr marL="666750" lvl="1" indent="-304800" eaLnBrk="1" hangingPunct="1">
              <a:lnSpc>
                <a:spcPct val="80000"/>
              </a:lnSpc>
              <a:spcBef>
                <a:spcPts val="1000"/>
              </a:spcBef>
              <a:buClr>
                <a:srgbClr val="000000"/>
              </a:buClr>
              <a:buFont typeface="Arial" charset="0"/>
              <a:buChar char="–"/>
              <a:defRPr/>
            </a:pPr>
            <a:r>
              <a:rPr lang="en-US" dirty="0" smtClean="0">
                <a:solidFill>
                  <a:srgbClr val="000000"/>
                </a:solidFill>
                <a:latin typeface="Calibri" charset="0"/>
                <a:cs typeface="Calibri" charset="0"/>
                <a:sym typeface="Calibri" charset="0"/>
              </a:rPr>
              <a:t>Consider what you noticed in the video you just viewed, but think beyond it as well.</a:t>
            </a:r>
          </a:p>
          <a:p>
            <a:pPr marL="304800" indent="-304800" eaLnBrk="1" hangingPunct="1">
              <a:lnSpc>
                <a:spcPct val="80000"/>
              </a:lnSpc>
              <a:spcBef>
                <a:spcPts val="1100"/>
              </a:spcBef>
              <a:buClr>
                <a:srgbClr val="000000"/>
              </a:buClr>
              <a:buFont typeface="Arial" charset="0"/>
              <a:buChar char="•"/>
              <a:defRPr/>
            </a:pPr>
            <a:r>
              <a:rPr lang="en-US" dirty="0" smtClean="0">
                <a:solidFill>
                  <a:srgbClr val="000000"/>
                </a:solidFill>
                <a:latin typeface="Calibri" charset="0"/>
                <a:cs typeface="Calibri" charset="0"/>
                <a:sym typeface="Calibri" charset="0"/>
              </a:rPr>
              <a:t>Think about general characteristics and attributes in science that you would hope for, for </a:t>
            </a:r>
            <a:r>
              <a:rPr lang="en-US" u="sng" dirty="0" smtClean="0">
                <a:solidFill>
                  <a:srgbClr val="000000"/>
                </a:solidFill>
                <a:latin typeface="Calibri Bold" charset="0"/>
                <a:cs typeface="Calibri Bold" charset="0"/>
                <a:sym typeface="Calibri Bold" charset="0"/>
              </a:rPr>
              <a:t>all</a:t>
            </a:r>
            <a:r>
              <a:rPr lang="en-US" dirty="0" smtClean="0">
                <a:solidFill>
                  <a:srgbClr val="000000"/>
                </a:solidFill>
                <a:latin typeface="Calibri" charset="0"/>
                <a:cs typeface="Calibri" charset="0"/>
                <a:sym typeface="Calibri" charset="0"/>
              </a:rPr>
              <a:t> of your students.</a:t>
            </a:r>
          </a:p>
          <a:p>
            <a:pPr marL="304800" indent="-304800" eaLnBrk="1" hangingPunct="1">
              <a:lnSpc>
                <a:spcPct val="80000"/>
              </a:lnSpc>
              <a:spcBef>
                <a:spcPts val="1100"/>
              </a:spcBef>
              <a:buClr>
                <a:srgbClr val="000000"/>
              </a:buClr>
              <a:buFont typeface="Arial" charset="0"/>
              <a:buChar char="•"/>
              <a:defRPr/>
            </a:pPr>
            <a:r>
              <a:rPr lang="en-US" dirty="0" smtClean="0">
                <a:solidFill>
                  <a:srgbClr val="000000"/>
                </a:solidFill>
                <a:latin typeface="Calibri" charset="0"/>
                <a:cs typeface="Calibri" charset="0"/>
                <a:sym typeface="Calibri" charset="0"/>
              </a:rPr>
              <a:t>Think about broader characteristics and attributes (beyond mathematics and science) that you would hope for, for </a:t>
            </a:r>
            <a:r>
              <a:rPr lang="en-US" u="sng" dirty="0" smtClean="0">
                <a:solidFill>
                  <a:srgbClr val="000000"/>
                </a:solidFill>
                <a:latin typeface="Calibri Bold" charset="0"/>
                <a:cs typeface="Calibri Bold" charset="0"/>
                <a:sym typeface="Calibri Bold" charset="0"/>
              </a:rPr>
              <a:t>all</a:t>
            </a:r>
            <a:r>
              <a:rPr lang="en-US" dirty="0" smtClean="0">
                <a:solidFill>
                  <a:srgbClr val="000000"/>
                </a:solidFill>
                <a:latin typeface="Calibri" charset="0"/>
                <a:cs typeface="Calibri" charset="0"/>
                <a:sym typeface="Calibri" charset="0"/>
              </a:rPr>
              <a:t> of your students.</a:t>
            </a:r>
          </a:p>
          <a:p>
            <a:pPr marL="304800" indent="-304800" eaLnBrk="1" hangingPunct="1">
              <a:lnSpc>
                <a:spcPct val="80000"/>
              </a:lnSpc>
              <a:spcBef>
                <a:spcPts val="1100"/>
              </a:spcBef>
              <a:defRPr/>
            </a:pPr>
            <a:endParaRPr lang="en-US" dirty="0" smtClean="0">
              <a:solidFill>
                <a:srgbClr val="000000"/>
              </a:solidFill>
              <a:latin typeface="Calibri" charset="0"/>
              <a:cs typeface="Calibri" charset="0"/>
              <a:sym typeface="Calibri" charset="0"/>
            </a:endParaRPr>
          </a:p>
          <a:p>
            <a:pPr marL="304800" indent="-304800" eaLnBrk="1" hangingPunct="1">
              <a:lnSpc>
                <a:spcPct val="80000"/>
              </a:lnSpc>
              <a:spcBef>
                <a:spcPts val="1100"/>
              </a:spcBef>
              <a:buClr>
                <a:srgbClr val="000000"/>
              </a:buClr>
              <a:buFont typeface="Arial" charset="0"/>
              <a:buChar char="•"/>
              <a:defRPr/>
            </a:pPr>
            <a:r>
              <a:rPr lang="en-US" dirty="0" smtClean="0">
                <a:solidFill>
                  <a:srgbClr val="000000"/>
                </a:solidFill>
                <a:latin typeface="Calibri" charset="0"/>
                <a:cs typeface="Calibri" charset="0"/>
                <a:sym typeface="Calibri" charset="0"/>
              </a:rPr>
              <a:t>Write a few (2-3 per category) of these characteristics/ attributes on chart paper to share with the rest of the group.</a:t>
            </a:r>
          </a:p>
          <a:p>
            <a:pPr marL="0" indent="0" eaLnBrk="1" hangingPunct="1">
              <a:lnSpc>
                <a:spcPct val="80000"/>
              </a:lnSpc>
              <a:spcBef>
                <a:spcPts val="1100"/>
              </a:spcBef>
              <a:buClr>
                <a:srgbClr val="000000"/>
              </a:buClr>
              <a:buFont typeface="Arial" charset="0"/>
              <a:buNone/>
              <a:defRPr/>
            </a:pPr>
            <a:r>
              <a:rPr lang="en-US" dirty="0" smtClean="0">
                <a:solidFill>
                  <a:srgbClr val="000000"/>
                </a:solidFill>
                <a:latin typeface="Calibri" charset="0"/>
                <a:cs typeface="Calibri" charset="0"/>
                <a:sym typeface="Calibri" charset="0"/>
              </a:rPr>
              <a:t>Take a gallery walk and record new ideas</a:t>
            </a:r>
            <a:r>
              <a:rPr lang="en-US" baseline="0" dirty="0" smtClean="0">
                <a:solidFill>
                  <a:srgbClr val="000000"/>
                </a:solidFill>
                <a:latin typeface="Calibri" charset="0"/>
                <a:cs typeface="Calibri" charset="0"/>
                <a:sym typeface="Calibri" charset="0"/>
              </a:rPr>
              <a:t> in your composition book.</a:t>
            </a:r>
            <a:endParaRPr lang="en-US" dirty="0" smtClean="0">
              <a:solidFill>
                <a:srgbClr val="000000"/>
              </a:solidFill>
              <a:latin typeface="Calibri" charset="0"/>
              <a:cs typeface="Calibri" charset="0"/>
              <a:sym typeface="Calibri" charset="0"/>
            </a:endParaRPr>
          </a:p>
          <a:p>
            <a:pPr eaLnBrk="1" hangingPunct="1">
              <a:lnSpc>
                <a:spcPct val="80000"/>
              </a:lnSpc>
              <a:spcBef>
                <a:spcPts val="1100"/>
              </a:spcBef>
              <a:buClr>
                <a:srgbClr val="000000"/>
              </a:buClr>
              <a:buFont typeface="Arial" charset="0"/>
              <a:buNone/>
              <a:defRPr/>
            </a:pPr>
            <a:endParaRPr lang="en-US" dirty="0" smtClean="0">
              <a:solidFill>
                <a:srgbClr val="000000"/>
              </a:solidFill>
              <a:latin typeface="Calibri" charset="0"/>
              <a:cs typeface="Calibri" charset="0"/>
              <a:sym typeface="Calibri" charset="0"/>
            </a:endParaRPr>
          </a:p>
          <a:p>
            <a:pPr eaLnBrk="1" hangingPunct="1">
              <a:lnSpc>
                <a:spcPct val="80000"/>
              </a:lnSpc>
              <a:spcBef>
                <a:spcPts val="1100"/>
              </a:spcBef>
              <a:buClr>
                <a:srgbClr val="000000"/>
              </a:buClr>
              <a:buFont typeface="Arial" charset="0"/>
              <a:buNone/>
              <a:defRPr/>
            </a:pPr>
            <a:r>
              <a:rPr lang="en-US" dirty="0" smtClean="0">
                <a:solidFill>
                  <a:srgbClr val="000000"/>
                </a:solidFill>
                <a:latin typeface="Calibri" charset="0"/>
                <a:cs typeface="Calibri" charset="0"/>
                <a:sym typeface="Calibri" charset="0"/>
              </a:rPr>
              <a:t>Photo Credit</a:t>
            </a:r>
          </a:p>
          <a:p>
            <a:pPr>
              <a:defRPr/>
            </a:pPr>
            <a:r>
              <a:rPr lang="en-US" dirty="0" smtClean="0">
                <a:latin typeface="Calibri" charset="0"/>
                <a:ea typeface="Calibri" charset="0"/>
                <a:cs typeface="Calibri" charset="0"/>
              </a:rPr>
              <a:t>IBM Think D100 Test/ H. Michael </a:t>
            </a:r>
            <a:r>
              <a:rPr lang="en-US" dirty="0" err="1" smtClean="0">
                <a:latin typeface="Calibri" charset="0"/>
                <a:ea typeface="Calibri" charset="0"/>
                <a:cs typeface="Calibri" charset="0"/>
              </a:rPr>
              <a:t>Karshis</a:t>
            </a:r>
            <a:r>
              <a:rPr lang="en-US" dirty="0" smtClean="0">
                <a:latin typeface="Calibri" charset="0"/>
                <a:ea typeface="Calibri" charset="0"/>
                <a:cs typeface="Calibri" charset="0"/>
              </a:rPr>
              <a:t> website </a:t>
            </a:r>
            <a:r>
              <a:rPr lang="en-US" dirty="0" smtClean="0">
                <a:latin typeface="Calibri" charset="0"/>
                <a:ea typeface="Calibri" charset="0"/>
                <a:cs typeface="Calibri" charset="0"/>
                <a:hlinkClick r:id="rId3"/>
              </a:rPr>
              <a:t>https://www.flickr.com/photos/hmk/</a:t>
            </a:r>
            <a:r>
              <a:rPr lang="en-US" dirty="0" smtClean="0">
                <a:latin typeface="Calibri" charset="0"/>
                <a:ea typeface="Calibri" charset="0"/>
                <a:cs typeface="Calibri" charset="0"/>
              </a:rPr>
              <a:t> 8/7/2008/ </a:t>
            </a:r>
          </a:p>
          <a:p>
            <a:pPr>
              <a:defRPr/>
            </a:pPr>
            <a:r>
              <a:rPr lang="en-US" dirty="0" smtClean="0">
                <a:latin typeface="Calibri" charset="0"/>
                <a:ea typeface="Calibri" charset="0"/>
                <a:cs typeface="Calibri" charset="0"/>
              </a:rPr>
              <a:t>Photo URL https://</a:t>
            </a:r>
            <a:r>
              <a:rPr lang="en-US" dirty="0" err="1" smtClean="0">
                <a:latin typeface="Calibri" charset="0"/>
                <a:ea typeface="Calibri" charset="0"/>
                <a:cs typeface="Calibri" charset="0"/>
              </a:rPr>
              <a:t>www.flickr.com</a:t>
            </a:r>
            <a:r>
              <a:rPr lang="en-US" dirty="0" smtClean="0">
                <a:latin typeface="Calibri" charset="0"/>
                <a:ea typeface="Calibri" charset="0"/>
                <a:cs typeface="Calibri" charset="0"/>
              </a:rPr>
              <a:t>/photos/</a:t>
            </a:r>
            <a:r>
              <a:rPr lang="en-US" dirty="0" err="1" smtClean="0">
                <a:latin typeface="Calibri" charset="0"/>
                <a:ea typeface="Calibri" charset="0"/>
                <a:cs typeface="Calibri" charset="0"/>
              </a:rPr>
              <a:t>hmk</a:t>
            </a:r>
            <a:r>
              <a:rPr lang="en-US" dirty="0" smtClean="0">
                <a:latin typeface="Calibri" charset="0"/>
                <a:ea typeface="Calibri" charset="0"/>
                <a:cs typeface="Calibri" charset="0"/>
              </a:rPr>
              <a:t>/2741404653</a:t>
            </a:r>
          </a:p>
          <a:p>
            <a:pPr eaLnBrk="1" hangingPunct="1">
              <a:lnSpc>
                <a:spcPct val="80000"/>
              </a:lnSpc>
              <a:spcBef>
                <a:spcPts val="1100"/>
              </a:spcBef>
              <a:buClr>
                <a:srgbClr val="000000"/>
              </a:buClr>
              <a:buFont typeface="Arial" charset="0"/>
              <a:buNone/>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4831207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543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solidFill>
                  <a:srgbClr val="000000"/>
                </a:solidFill>
                <a:latin typeface="Calibri" charset="0"/>
                <a:ea typeface="ＭＳ Ｐゴシック" charset="-128"/>
                <a:sym typeface="Calibri" charset="0"/>
              </a:rPr>
              <a:t>Individually Reflect</a:t>
            </a:r>
            <a:r>
              <a:rPr lang="en-US" altLang="en-US" dirty="0">
                <a:solidFill>
                  <a:srgbClr val="000000"/>
                </a:solidFill>
                <a:latin typeface="Calibri" charset="0"/>
                <a:ea typeface="ＭＳ Ｐゴシック" charset="-128"/>
                <a:sym typeface="Calibri" charset="0"/>
              </a:rPr>
              <a:t>:</a:t>
            </a:r>
          </a:p>
          <a:p>
            <a:pPr eaLnBrk="1" hangingPunct="1">
              <a:spcBef>
                <a:spcPts val="1100"/>
              </a:spcBef>
              <a:buClr>
                <a:srgbClr val="000000"/>
              </a:buClr>
              <a:buFontTx/>
              <a:buChar char="•"/>
            </a:pPr>
            <a:r>
              <a:rPr lang="en-US" altLang="en-US" dirty="0">
                <a:solidFill>
                  <a:srgbClr val="000000"/>
                </a:solidFill>
                <a:latin typeface="Calibri" charset="0"/>
                <a:ea typeface="ＭＳ Ｐゴシック" charset="-128"/>
                <a:sym typeface="Calibri" charset="0"/>
              </a:rPr>
              <a:t>What common themes do you see in the characteristics/attributes that have been identified?</a:t>
            </a:r>
          </a:p>
          <a:p>
            <a:pPr eaLnBrk="1" hangingPunct="1">
              <a:spcBef>
                <a:spcPts val="1100"/>
              </a:spcBef>
              <a:buClr>
                <a:srgbClr val="000000"/>
              </a:buClr>
              <a:buFontTx/>
              <a:buChar char="•"/>
            </a:pPr>
            <a:r>
              <a:rPr lang="en-US" altLang="en-US" dirty="0">
                <a:solidFill>
                  <a:srgbClr val="000000"/>
                </a:solidFill>
                <a:latin typeface="Calibri" charset="0"/>
                <a:ea typeface="ＭＳ Ｐゴシック" charset="-128"/>
                <a:sym typeface="Calibri" charset="0"/>
              </a:rPr>
              <a:t>Are there characteristics/attributes that stood out for you?</a:t>
            </a:r>
          </a:p>
          <a:p>
            <a:pPr eaLnBrk="1" hangingPunct="1">
              <a:spcBef>
                <a:spcPts val="1100"/>
              </a:spcBef>
              <a:buClr>
                <a:srgbClr val="000000"/>
              </a:buClr>
              <a:buFontTx/>
              <a:buChar char="•"/>
            </a:pPr>
            <a:r>
              <a:rPr lang="en-US" altLang="en-US" dirty="0">
                <a:solidFill>
                  <a:srgbClr val="000000"/>
                </a:solidFill>
                <a:latin typeface="Calibri" charset="0"/>
                <a:ea typeface="ＭＳ Ｐゴシック" charset="-128"/>
                <a:sym typeface="Calibri" charset="0"/>
              </a:rPr>
              <a:t>Where do you think your students are now in relation to these statements?</a:t>
            </a:r>
          </a:p>
          <a:p>
            <a:pPr eaLnBrk="1" hangingPunct="1">
              <a:spcBef>
                <a:spcPts val="1100"/>
              </a:spcBef>
              <a:buClr>
                <a:srgbClr val="000000"/>
              </a:buClr>
              <a:buFontTx/>
              <a:buNone/>
            </a:pPr>
            <a:r>
              <a:rPr lang="en-US" altLang="en-US" dirty="0" smtClean="0">
                <a:solidFill>
                  <a:srgbClr val="000000"/>
                </a:solidFill>
                <a:latin typeface="Calibri" charset="0"/>
                <a:ea typeface="ＭＳ Ｐゴシック" charset="-128"/>
                <a:sym typeface="Calibri" charset="0"/>
              </a:rPr>
              <a:t>After gallery walk, discuss above questions as a group.</a:t>
            </a:r>
          </a:p>
          <a:p>
            <a:pPr eaLnBrk="1" hangingPunct="1">
              <a:spcBef>
                <a:spcPts val="1100"/>
              </a:spcBef>
              <a:buClr>
                <a:srgbClr val="000000"/>
              </a:buClr>
              <a:buFontTx/>
              <a:buChar char="•"/>
            </a:pPr>
            <a:endParaRPr lang="en-US" altLang="en-US" dirty="0">
              <a:solidFill>
                <a:srgbClr val="000000"/>
              </a:solidFill>
              <a:latin typeface="Calibri" charset="0"/>
              <a:ea typeface="ＭＳ Ｐゴシック" charset="-128"/>
              <a:sym typeface="Calibri" charset="0"/>
            </a:endParaRPr>
          </a:p>
          <a:p>
            <a:pPr eaLnBrk="1" hangingPunct="1">
              <a:spcBef>
                <a:spcPts val="1100"/>
              </a:spcBef>
              <a:buClr>
                <a:srgbClr val="000000"/>
              </a:buClr>
              <a:buFontTx/>
              <a:buChar char="•"/>
            </a:pPr>
            <a:r>
              <a:rPr lang="en-US" altLang="en-US" dirty="0">
                <a:solidFill>
                  <a:srgbClr val="000000"/>
                </a:solidFill>
                <a:latin typeface="Calibri" charset="0"/>
                <a:ea typeface="ＭＳ Ｐゴシック" charset="-128"/>
                <a:sym typeface="Calibri" charset="0"/>
              </a:rPr>
              <a:t>Photo Credit</a:t>
            </a:r>
          </a:p>
          <a:p>
            <a:r>
              <a:rPr lang="en-US" altLang="en-US" dirty="0">
                <a:latin typeface="Calibri" charset="0"/>
                <a:ea typeface="ＭＳ Ｐゴシック" charset="-128"/>
              </a:rPr>
              <a:t>Starry Night In MOMA Gallery/ 3/14/2008/  </a:t>
            </a:r>
          </a:p>
          <a:p>
            <a:r>
              <a:rPr lang="en-US" altLang="en-US" dirty="0">
                <a:latin typeface="Calibri" charset="0"/>
                <a:ea typeface="ＭＳ Ｐゴシック" charset="-128"/>
              </a:rPr>
              <a:t>Photo URL https://</a:t>
            </a:r>
            <a:r>
              <a:rPr lang="en-US" altLang="en-US" dirty="0" err="1">
                <a:latin typeface="Calibri" charset="0"/>
                <a:ea typeface="ＭＳ Ｐゴシック" charset="-128"/>
              </a:rPr>
              <a:t>commons.wikimedia.org</a:t>
            </a:r>
            <a:r>
              <a:rPr lang="en-US" altLang="en-US" dirty="0">
                <a:latin typeface="Calibri" charset="0"/>
                <a:ea typeface="ＭＳ Ｐゴシック" charset="-128"/>
              </a:rPr>
              <a:t>/wiki/</a:t>
            </a:r>
            <a:r>
              <a:rPr lang="en-US" altLang="en-US" dirty="0" err="1">
                <a:latin typeface="Calibri" charset="0"/>
                <a:ea typeface="ＭＳ Ｐゴシック" charset="-128"/>
              </a:rPr>
              <a:t>File:Starry-night-in-moma-gallery.jpg</a:t>
            </a:r>
            <a:r>
              <a:rPr lang="en-US" altLang="en-US" dirty="0">
                <a:latin typeface="Calibri" charset="0"/>
                <a:ea typeface="ＭＳ Ｐゴシック" charset="-128"/>
              </a:rPr>
              <a:t> </a:t>
            </a:r>
          </a:p>
          <a:p>
            <a:pPr eaLnBrk="1" hangingPunct="1">
              <a:spcBef>
                <a:spcPts val="1100"/>
              </a:spcBef>
              <a:buClr>
                <a:srgbClr val="000000"/>
              </a:buClr>
              <a:buFontTx/>
              <a:buChar cha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793364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Slide Image Placeholder 1"/>
          <p:cNvSpPr>
            <a:spLocks noGrp="1" noRot="1" noChangeAspect="1" noTextEdit="1"/>
          </p:cNvSpPr>
          <p:nvPr>
            <p:ph type="sldImg"/>
          </p:nvPr>
        </p:nvSpPr>
        <p:spPr>
          <a:xfrm>
            <a:off x="1371600" y="1143000"/>
            <a:ext cx="4114800" cy="3086100"/>
          </a:xfrm>
          <a:ln/>
        </p:spPr>
      </p:sp>
      <p:sp>
        <p:nvSpPr>
          <p:cNvPr id="35225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charset="-128"/>
              </a:rPr>
              <a:t>Next Generation Science Standards were released since we saw you last so we will spend some time thinking about </a:t>
            </a:r>
            <a:r>
              <a:rPr lang="en-US" altLang="en-US" dirty="0" smtClean="0">
                <a:ea typeface="ＭＳ Ｐゴシック" charset="-128"/>
              </a:rPr>
              <a:t>science and engineering practices</a:t>
            </a:r>
            <a:r>
              <a:rPr lang="en-US" altLang="en-US" baseline="0" dirty="0" smtClean="0">
                <a:ea typeface="ＭＳ Ｐゴシック" charset="-128"/>
              </a:rPr>
              <a:t> during the summer program.  </a:t>
            </a:r>
            <a:endParaRPr lang="en-US" altLang="en-US" dirty="0">
              <a:ea typeface="ＭＳ Ｐゴシック" charset="-128"/>
            </a:endParaRPr>
          </a:p>
        </p:txBody>
      </p:sp>
    </p:spTree>
    <p:extLst>
      <p:ext uri="{BB962C8B-B14F-4D97-AF65-F5344CB8AC3E}">
        <p14:creationId xmlns:p14="http://schemas.microsoft.com/office/powerpoint/2010/main" val="1570012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116738" name="Rectangle 2"/>
          <p:cNvSpPr>
            <a:spLocks noGrp="1" noChangeArrowheads="1"/>
          </p:cNvSpPr>
          <p:nvPr>
            <p:ph type="body" idx="1"/>
          </p:nvPr>
        </p:nvSpPr>
        <p:spPr>
          <a:ln/>
        </p:spPr>
        <p:txBody>
          <a:bodyPr/>
          <a:lstStyle/>
          <a:p>
            <a:pPr marL="304800" indent="-304800" eaLnBrk="1" hangingPunct="1">
              <a:buClr>
                <a:srgbClr val="000000"/>
              </a:buClr>
              <a:buFont typeface="Arial" charset="0"/>
              <a:buChar char="•"/>
              <a:defRPr/>
            </a:pPr>
            <a:r>
              <a:rPr lang="en-US" dirty="0" smtClean="0">
                <a:solidFill>
                  <a:srgbClr val="000000"/>
                </a:solidFill>
                <a:latin typeface="Calibri" charset="0"/>
                <a:cs typeface="Calibri" charset="0"/>
                <a:sym typeface="Calibri" charset="0"/>
              </a:rPr>
              <a:t>Read:</a:t>
            </a:r>
          </a:p>
          <a:p>
            <a:pPr marL="666750" lvl="1" indent="-304800" eaLnBrk="1" hangingPunct="1">
              <a:buClr>
                <a:srgbClr val="000000"/>
              </a:buClr>
              <a:buFont typeface="Arial" charset="0"/>
              <a:buChar char="–"/>
              <a:defRPr/>
            </a:pPr>
            <a:r>
              <a:rPr lang="en-US" dirty="0" smtClean="0">
                <a:solidFill>
                  <a:srgbClr val="000000"/>
                </a:solidFill>
                <a:latin typeface="Calibri" charset="0"/>
                <a:cs typeface="Calibri" charset="0"/>
                <a:sym typeface="Calibri" charset="0"/>
              </a:rPr>
              <a:t>Read the eight Standards for Mathematical Practice on pages 6-8 of the CCSSM. </a:t>
            </a:r>
          </a:p>
          <a:p>
            <a:pPr marL="666750" lvl="1" indent="-304800" eaLnBrk="1" hangingPunct="1">
              <a:buClr>
                <a:srgbClr val="000000"/>
              </a:buClr>
              <a:buFont typeface="Arial" charset="0"/>
              <a:buChar char="–"/>
              <a:defRPr/>
            </a:pPr>
            <a:r>
              <a:rPr lang="en-US" dirty="0" smtClean="0">
                <a:solidFill>
                  <a:srgbClr val="000000"/>
                </a:solidFill>
                <a:latin typeface="Calibri" charset="0"/>
                <a:cs typeface="Calibri" charset="0"/>
                <a:sym typeface="Calibri" charset="0"/>
              </a:rPr>
              <a:t>Read the Science and Engineering Practices from the new NGSS.</a:t>
            </a:r>
          </a:p>
          <a:p>
            <a:pPr marL="304800" indent="-304800" eaLnBrk="1" hangingPunct="1">
              <a:buClr>
                <a:srgbClr val="000000"/>
              </a:buClr>
              <a:buFont typeface="Arial" charset="0"/>
              <a:buChar char="•"/>
              <a:defRPr/>
            </a:pPr>
            <a:endParaRPr lang="en-US" dirty="0" smtClean="0">
              <a:solidFill>
                <a:srgbClr val="000000"/>
              </a:solidFill>
              <a:latin typeface="Calibri" charset="0"/>
              <a:cs typeface="Calibri" charset="0"/>
              <a:sym typeface="Calibri" charset="0"/>
            </a:endParaRPr>
          </a:p>
          <a:p>
            <a:pPr marL="304800" indent="-304800" eaLnBrk="1" hangingPunct="1">
              <a:buClr>
                <a:srgbClr val="000000"/>
              </a:buClr>
              <a:buFont typeface="Arial" charset="0"/>
              <a:buChar char="•"/>
              <a:defRPr/>
            </a:pPr>
            <a:r>
              <a:rPr lang="en-US" dirty="0" smtClean="0">
                <a:solidFill>
                  <a:srgbClr val="000000"/>
                </a:solidFill>
                <a:latin typeface="Calibri" charset="0"/>
                <a:cs typeface="Calibri" charset="0"/>
                <a:sym typeface="Calibri" charset="0"/>
              </a:rPr>
              <a:t>Reflect:</a:t>
            </a:r>
          </a:p>
          <a:p>
            <a:pPr marL="666750" lvl="1" indent="-304800" eaLnBrk="1" hangingPunct="1">
              <a:buClr>
                <a:srgbClr val="000000"/>
              </a:buClr>
              <a:buFont typeface="Arial" charset="0"/>
              <a:buChar char="–"/>
              <a:defRPr/>
            </a:pPr>
            <a:r>
              <a:rPr lang="en-US" dirty="0" smtClean="0">
                <a:solidFill>
                  <a:srgbClr val="000000"/>
                </a:solidFill>
                <a:latin typeface="Calibri" charset="0"/>
                <a:cs typeface="Calibri" charset="0"/>
                <a:sym typeface="Calibri" charset="0"/>
              </a:rPr>
              <a:t>Where do you see evidence of the characteristics/attributes you identified earlier in the math and science practices?</a:t>
            </a:r>
          </a:p>
          <a:p>
            <a:pPr marL="666750" lvl="1" indent="-304800" eaLnBrk="1" hangingPunct="1">
              <a:spcBef>
                <a:spcPts val="1000"/>
              </a:spcBef>
              <a:buClr>
                <a:srgbClr val="000000"/>
              </a:buClr>
              <a:buFont typeface="Arial" charset="0"/>
              <a:buChar char="–"/>
              <a:defRPr/>
            </a:pPr>
            <a:r>
              <a:rPr lang="en-US" dirty="0" smtClean="0">
                <a:solidFill>
                  <a:srgbClr val="000000"/>
                </a:solidFill>
                <a:latin typeface="Calibri" charset="0"/>
                <a:cs typeface="Calibri" charset="0"/>
                <a:sym typeface="Calibri" charset="0"/>
              </a:rPr>
              <a:t>What do these math and science practices mean for our future teaching?</a:t>
            </a:r>
          </a:p>
          <a:p>
            <a:pPr marL="0" lvl="0" indent="-95250" eaLnBrk="1" hangingPunct="1">
              <a:spcBef>
                <a:spcPts val="1000"/>
              </a:spcBef>
              <a:buClr>
                <a:srgbClr val="000000"/>
              </a:buClr>
              <a:buFont typeface="Arial" charset="0"/>
              <a:buNone/>
              <a:defRPr/>
            </a:pPr>
            <a:r>
              <a:rPr lang="en-US" smtClean="0">
                <a:solidFill>
                  <a:srgbClr val="000000"/>
                </a:solidFill>
                <a:latin typeface="Calibri" charset="0"/>
                <a:cs typeface="Calibri" charset="0"/>
                <a:sym typeface="Calibri" charset="0"/>
              </a:rPr>
              <a:t>After reflecting individually, have a discussion with your table group.</a:t>
            </a:r>
          </a:p>
          <a:p>
            <a:pPr marL="0" lvl="0" indent="-95250" eaLnBrk="1" hangingPunct="1">
              <a:spcBef>
                <a:spcPts val="1000"/>
              </a:spcBef>
              <a:buClr>
                <a:srgbClr val="000000"/>
              </a:buClr>
              <a:buFont typeface="Arial" charset="0"/>
              <a:buNone/>
              <a:defRPr/>
            </a:pPr>
            <a:endParaRPr lang="en-US" dirty="0" smtClean="0">
              <a:solidFill>
                <a:srgbClr val="000000"/>
              </a:solidFill>
              <a:latin typeface="Calibri" charset="0"/>
              <a:cs typeface="Calibri" charset="0"/>
              <a:sym typeface="Calibri" charset="0"/>
            </a:endParaRPr>
          </a:p>
          <a:p>
            <a:pPr marL="0" lvl="0" indent="-95250" eaLnBrk="1" hangingPunct="1">
              <a:spcBef>
                <a:spcPts val="1000"/>
              </a:spcBef>
              <a:buClr>
                <a:srgbClr val="000000"/>
              </a:buClr>
              <a:buFont typeface="Arial" charset="0"/>
              <a:buNone/>
              <a:defRPr/>
            </a:pPr>
            <a:r>
              <a:rPr lang="en-US" dirty="0" smtClean="0">
                <a:solidFill>
                  <a:srgbClr val="000000"/>
                </a:solidFill>
                <a:latin typeface="Calibri" charset="0"/>
                <a:cs typeface="Calibri" charset="0"/>
                <a:sym typeface="Calibri" charset="0"/>
              </a:rPr>
              <a:t>Photo Credit</a:t>
            </a:r>
          </a:p>
          <a:p>
            <a:pPr>
              <a:defRPr/>
            </a:pPr>
            <a:r>
              <a:rPr lang="en-US" sz="1800" dirty="0" smtClean="0"/>
              <a:t>Book to Be Read/ </a:t>
            </a:r>
            <a:r>
              <a:rPr lang="en-US" sz="1800" dirty="0" err="1" smtClean="0"/>
              <a:t>Natasia</a:t>
            </a:r>
            <a:r>
              <a:rPr lang="en-US" sz="1800" dirty="0" smtClean="0"/>
              <a:t> </a:t>
            </a:r>
            <a:r>
              <a:rPr lang="en-US" sz="1800" dirty="0" err="1" smtClean="0"/>
              <a:t>Causse</a:t>
            </a:r>
            <a:r>
              <a:rPr lang="en-US" sz="1800" dirty="0" smtClean="0"/>
              <a:t> website </a:t>
            </a:r>
            <a:r>
              <a:rPr lang="en-US" sz="1800" dirty="0" smtClean="0">
                <a:hlinkClick r:id="rId3"/>
              </a:rPr>
              <a:t>https://www.flickr.com/photos/123012464@N05/</a:t>
            </a:r>
            <a:endParaRPr lang="en-US" sz="1800" dirty="0" smtClean="0"/>
          </a:p>
          <a:p>
            <a:pPr>
              <a:defRPr/>
            </a:pPr>
            <a:r>
              <a:rPr lang="en-US" sz="1800" dirty="0" smtClean="0"/>
              <a:t>6/12/2014/ Photo URL </a:t>
            </a:r>
            <a:r>
              <a:rPr lang="pl-PL" sz="1800" dirty="0" err="1" smtClean="0"/>
              <a:t>https</a:t>
            </a:r>
            <a:r>
              <a:rPr lang="pl-PL" sz="1800" dirty="0" smtClean="0"/>
              <a:t>://</a:t>
            </a:r>
            <a:r>
              <a:rPr lang="pl-PL" sz="1800" dirty="0" err="1" smtClean="0"/>
              <a:t>www.flickr.com</a:t>
            </a:r>
            <a:r>
              <a:rPr lang="pl-PL" sz="1800" dirty="0" smtClean="0"/>
              <a:t>/</a:t>
            </a:r>
            <a:r>
              <a:rPr lang="pl-PL" sz="1800" dirty="0" err="1" smtClean="0"/>
              <a:t>photos</a:t>
            </a:r>
            <a:r>
              <a:rPr lang="pl-PL" sz="1800" dirty="0" smtClean="0"/>
              <a:t>/123012464@N05/14310069428</a:t>
            </a:r>
            <a:endParaRPr lang="en-US" sz="1800" dirty="0" smtClean="0"/>
          </a:p>
          <a:p>
            <a:pPr marL="361950" lvl="1" eaLnBrk="1" hangingPunct="1">
              <a:spcBef>
                <a:spcPts val="1000"/>
              </a:spcBef>
              <a:buClr>
                <a:srgbClr val="000000"/>
              </a:buClr>
              <a:buFont typeface="Arial" charset="0"/>
              <a:buNone/>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672478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1334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spcBef>
                <a:spcPts val="1100"/>
              </a:spcBef>
              <a:tabLst>
                <a:tab pos="152400" algn="l"/>
                <a:tab pos="215900" algn="l"/>
                <a:tab pos="685800" algn="l"/>
                <a:tab pos="952500" algn="l"/>
              </a:tabLst>
            </a:pPr>
            <a:r>
              <a:rPr lang="en-US" altLang="en-US" dirty="0">
                <a:solidFill>
                  <a:srgbClr val="000000"/>
                </a:solidFill>
                <a:latin typeface="Calibri" charset="0"/>
                <a:ea typeface="ＭＳ Ｐゴシック" charset="-128"/>
                <a:sym typeface="Calibri" charset="0"/>
              </a:rPr>
              <a:t>SEISMIC Official </a:t>
            </a:r>
            <a:r>
              <a:rPr lang="en-US" altLang="en-US" dirty="0" smtClean="0">
                <a:solidFill>
                  <a:srgbClr val="000000"/>
                </a:solidFill>
                <a:latin typeface="Calibri" charset="0"/>
                <a:ea typeface="ＭＳ Ｐゴシック" charset="-128"/>
                <a:sym typeface="Calibri" charset="0"/>
              </a:rPr>
              <a:t>Goals for the 3 year grant cycle</a:t>
            </a:r>
            <a:endParaRPr lang="en-US" altLang="en-US" dirty="0">
              <a:solidFill>
                <a:srgbClr val="000000"/>
              </a:solidFill>
              <a:latin typeface="Calibri" charset="0"/>
              <a:ea typeface="ＭＳ Ｐゴシック" charset="-128"/>
              <a:sym typeface="Calibri" charset="0"/>
            </a:endParaRPr>
          </a:p>
          <a:p>
            <a:pPr eaLnBrk="1" hangingPunct="1">
              <a:lnSpc>
                <a:spcPct val="80000"/>
              </a:lnSpc>
              <a:spcBef>
                <a:spcPts val="1100"/>
              </a:spcBef>
              <a:tabLst>
                <a:tab pos="152400" algn="l"/>
                <a:tab pos="215900" algn="l"/>
                <a:tab pos="685800" algn="l"/>
                <a:tab pos="952500" algn="l"/>
              </a:tabLst>
            </a:pPr>
            <a:r>
              <a:rPr lang="en-US" altLang="en-US" dirty="0">
                <a:latin typeface="Calibri" charset="0"/>
                <a:ea typeface="ＭＳ Ｐゴシック" charset="-128"/>
                <a:sym typeface="Calibri" charset="0"/>
              </a:rPr>
              <a:t>•	Improve teachers’ content area knowledge in mathematics and science.</a:t>
            </a:r>
            <a:endParaRPr lang="en-US" altLang="en-US" dirty="0">
              <a:solidFill>
                <a:srgbClr val="000000"/>
              </a:solidFill>
              <a:latin typeface="Calibri" charset="0"/>
              <a:ea typeface="ＭＳ Ｐゴシック" charset="-128"/>
              <a:sym typeface="Calibri" charset="0"/>
            </a:endParaRPr>
          </a:p>
          <a:p>
            <a:pPr eaLnBrk="1" hangingPunct="1">
              <a:lnSpc>
                <a:spcPct val="80000"/>
              </a:lnSpc>
              <a:tabLst>
                <a:tab pos="152400" algn="l"/>
                <a:tab pos="215900" algn="l"/>
                <a:tab pos="685800" algn="l"/>
                <a:tab pos="952500" algn="l"/>
              </a:tabLst>
            </a:pPr>
            <a:r>
              <a:rPr lang="en-US" altLang="en-US" dirty="0">
                <a:latin typeface="Calibri" charset="0"/>
                <a:ea typeface="ＭＳ Ｐゴシック" charset="-128"/>
                <a:sym typeface="Calibri" charset="0"/>
              </a:rPr>
              <a:t>•	</a:t>
            </a:r>
            <a:r>
              <a:rPr lang="en-US" altLang="en-US" dirty="0" smtClean="0">
                <a:latin typeface="Calibri" charset="0"/>
                <a:ea typeface="ＭＳ Ｐゴシック" charset="-128"/>
                <a:sym typeface="Calibri" charset="0"/>
              </a:rPr>
              <a:t>Increase </a:t>
            </a:r>
            <a:r>
              <a:rPr lang="en-US" altLang="en-US" dirty="0">
                <a:latin typeface="Calibri" charset="0"/>
                <a:ea typeface="ＭＳ Ｐゴシック" charset="-128"/>
                <a:sym typeface="Calibri" charset="0"/>
              </a:rPr>
              <a:t>student achievement in mathematics and </a:t>
            </a:r>
            <a:r>
              <a:rPr lang="en-US" altLang="en-US" dirty="0" smtClean="0">
                <a:latin typeface="Calibri" charset="0"/>
                <a:ea typeface="ＭＳ Ｐゴシック" charset="-128"/>
                <a:sym typeface="Calibri" charset="0"/>
              </a:rPr>
              <a:t>science</a:t>
            </a:r>
          </a:p>
          <a:p>
            <a:pPr eaLnBrk="1" hangingPunct="1">
              <a:lnSpc>
                <a:spcPct val="80000"/>
              </a:lnSpc>
              <a:tabLst>
                <a:tab pos="152400" algn="l"/>
                <a:tab pos="215900" algn="l"/>
                <a:tab pos="685800" algn="l"/>
                <a:tab pos="952500" algn="l"/>
              </a:tabLst>
            </a:pPr>
            <a:endParaRPr lang="en-US" altLang="en-US" dirty="0" smtClean="0">
              <a:latin typeface="Calibri" charset="0"/>
              <a:ea typeface="ＭＳ Ｐゴシック" charset="-128"/>
              <a:sym typeface="Calibri" charset="0"/>
            </a:endParaRPr>
          </a:p>
          <a:p>
            <a:pPr eaLnBrk="1" hangingPunct="1">
              <a:lnSpc>
                <a:spcPct val="80000"/>
              </a:lnSpc>
              <a:tabLst>
                <a:tab pos="152400" algn="l"/>
                <a:tab pos="215900" algn="l"/>
                <a:tab pos="685800" algn="l"/>
                <a:tab pos="952500" algn="l"/>
              </a:tabLst>
            </a:pPr>
            <a:r>
              <a:rPr lang="en-US" altLang="en-US" dirty="0" smtClean="0">
                <a:latin typeface="Calibri" charset="0"/>
                <a:ea typeface="ＭＳ Ｐゴシック" charset="-128"/>
                <a:sym typeface="Calibri" charset="0"/>
              </a:rPr>
              <a:t>Photo Credit </a:t>
            </a:r>
          </a:p>
          <a:p>
            <a:pPr eaLnBrk="1" hangingPunct="1">
              <a:lnSpc>
                <a:spcPct val="80000"/>
              </a:lnSpc>
              <a:tabLst>
                <a:tab pos="152400" algn="l"/>
                <a:tab pos="215900" algn="l"/>
                <a:tab pos="685800" algn="l"/>
                <a:tab pos="952500" algn="l"/>
              </a:tabLst>
            </a:pPr>
            <a:r>
              <a:rPr lang="en-US" altLang="en-US" dirty="0" smtClean="0">
                <a:latin typeface="Calibri" charset="0"/>
                <a:ea typeface="ＭＳ Ｐゴシック" charset="-128"/>
                <a:sym typeface="Calibri" charset="0"/>
              </a:rPr>
              <a:t>Public Domain</a:t>
            </a:r>
          </a:p>
          <a:p>
            <a:pPr eaLnBrk="1" hangingPunct="1">
              <a:lnSpc>
                <a:spcPct val="80000"/>
              </a:lnSpc>
              <a:tabLst>
                <a:tab pos="152400" algn="l"/>
                <a:tab pos="215900" algn="l"/>
                <a:tab pos="685800" algn="l"/>
                <a:tab pos="952500" algn="l"/>
              </a:tabLst>
            </a:pPr>
            <a:endParaRPr lang="en-US" altLang="en-US" dirty="0" smtClean="0">
              <a:latin typeface="Calibri" charset="0"/>
              <a:ea typeface="ＭＳ Ｐゴシック" charset="-128"/>
              <a:sym typeface="Calibri" charset="0"/>
            </a:endParaRPr>
          </a:p>
          <a:p>
            <a:pPr eaLnBrk="1" hangingPunct="1">
              <a:lnSpc>
                <a:spcPct val="80000"/>
              </a:lnSpc>
              <a:tabLst>
                <a:tab pos="152400" algn="l"/>
                <a:tab pos="215900" algn="l"/>
                <a:tab pos="685800" algn="l"/>
                <a:tab pos="952500" algn="l"/>
              </a:tabLst>
            </a:pPr>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954972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153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spcBef>
                <a:spcPts val="1100"/>
              </a:spcBef>
              <a:tabLst>
                <a:tab pos="152400" algn="l"/>
                <a:tab pos="215900" algn="l"/>
                <a:tab pos="685800" algn="l"/>
                <a:tab pos="952500" algn="l"/>
              </a:tabLst>
            </a:pPr>
            <a:r>
              <a:rPr lang="en-US" altLang="en-US" b="1">
                <a:solidFill>
                  <a:srgbClr val="000000"/>
                </a:solidFill>
                <a:latin typeface="Calibri" charset="0"/>
                <a:ea typeface="ＭＳ Ｐゴシック" charset="-128"/>
                <a:sym typeface="Calibri" charset="0"/>
              </a:rPr>
              <a:t>SEISMIC hidden goal</a:t>
            </a:r>
          </a:p>
          <a:p>
            <a:pPr eaLnBrk="1" hangingPunct="1">
              <a:lnSpc>
                <a:spcPct val="80000"/>
              </a:lnSpc>
              <a:spcBef>
                <a:spcPts val="1100"/>
              </a:spcBef>
              <a:tabLst>
                <a:tab pos="152400" algn="l"/>
                <a:tab pos="215900" algn="l"/>
                <a:tab pos="685800" algn="l"/>
                <a:tab pos="952500" algn="l"/>
              </a:tabLst>
            </a:pPr>
            <a:r>
              <a:rPr lang="en-US" altLang="en-US">
                <a:solidFill>
                  <a:srgbClr val="000000"/>
                </a:solidFill>
                <a:latin typeface="Calibri" charset="0"/>
                <a:ea typeface="ＭＳ Ｐゴシック" charset="-128"/>
                <a:sym typeface="Calibri" charset="0"/>
              </a:rPr>
              <a:t>Ensure that all schools have an articulated and shared vision that reflects a belief in students’ capacity to learn.  </a:t>
            </a:r>
          </a:p>
          <a:p>
            <a:pPr eaLnBrk="1" hangingPunct="1">
              <a:lnSpc>
                <a:spcPct val="80000"/>
              </a:lnSpc>
              <a:spcBef>
                <a:spcPts val="1100"/>
              </a:spcBef>
              <a:tabLst>
                <a:tab pos="152400" algn="l"/>
                <a:tab pos="215900" algn="l"/>
                <a:tab pos="685800" algn="l"/>
                <a:tab pos="952500" algn="l"/>
              </a:tabLst>
            </a:pPr>
            <a:endParaRPr lang="en-US" altLang="en-US">
              <a:latin typeface="Calibri" charset="0"/>
              <a:ea typeface="ＭＳ Ｐゴシック" charset="-128"/>
              <a:sym typeface="Calibri" charset="0"/>
            </a:endParaRPr>
          </a:p>
        </p:txBody>
      </p:sp>
    </p:spTree>
    <p:extLst>
      <p:ext uri="{BB962C8B-B14F-4D97-AF65-F5344CB8AC3E}">
        <p14:creationId xmlns:p14="http://schemas.microsoft.com/office/powerpoint/2010/main" val="906889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174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Helvetica" charset="0"/>
                <a:ea typeface="ＭＳ Ｐゴシック" charset="-128"/>
                <a:sym typeface="Helvetica" charset="0"/>
              </a:rPr>
              <a:t>Our reminder that we need to think about our ways of working we collaborating at schools, as well as when we</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re collaborating at WWU.  We introduced you to </a:t>
            </a:r>
            <a:r>
              <a:rPr lang="en-US" altLang="ja-JP" dirty="0" err="1">
                <a:latin typeface="Helvetica" charset="0"/>
                <a:ea typeface="ＭＳ Ｐゴシック" charset="-128"/>
                <a:sym typeface="Helvetica" charset="0"/>
              </a:rPr>
              <a:t>Garmston</a:t>
            </a:r>
            <a:r>
              <a:rPr lang="en-US" altLang="ja-JP" dirty="0">
                <a:latin typeface="Helvetica" charset="0"/>
                <a:ea typeface="ＭＳ Ｐゴシック" charset="-128"/>
                <a:sym typeface="Helvetica" charset="0"/>
              </a:rPr>
              <a:t> and Wellman</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s Norms of Collaboration in January and many of you have adopted at least one of these norms for your work together.  </a:t>
            </a:r>
            <a:endParaRPr lang="en-US" altLang="ja-JP" dirty="0" smtClean="0">
              <a:latin typeface="Helvetica" charset="0"/>
              <a:ea typeface="ＭＳ Ｐゴシック" charset="-128"/>
              <a:sym typeface="Helvetica" charset="0"/>
            </a:endParaRPr>
          </a:p>
          <a:p>
            <a:pPr eaLnBrk="1" hangingPunct="1"/>
            <a:r>
              <a:rPr lang="en-US" altLang="ja-JP" dirty="0" smtClean="0">
                <a:latin typeface="Helvetica" charset="0"/>
                <a:ea typeface="ＭＳ Ｐゴシック" charset="-128"/>
                <a:sym typeface="Helvetica" charset="0"/>
              </a:rPr>
              <a:t>What </a:t>
            </a:r>
            <a:r>
              <a:rPr lang="en-US" altLang="ja-JP" dirty="0">
                <a:latin typeface="Helvetica" charset="0"/>
                <a:ea typeface="ＭＳ Ｐゴシック" charset="-128"/>
                <a:sym typeface="Helvetica" charset="0"/>
              </a:rPr>
              <a:t>norm would your table like to focus on today?</a:t>
            </a:r>
          </a:p>
          <a:p>
            <a:pPr eaLnBrk="1" hangingPunct="1"/>
            <a:r>
              <a:rPr lang="en-US" altLang="en-US" dirty="0">
                <a:latin typeface="Helvetica" charset="0"/>
                <a:ea typeface="ＭＳ Ｐゴシック" charset="-128"/>
                <a:sym typeface="Helvetica" charset="0"/>
              </a:rPr>
              <a:t>Pausing</a:t>
            </a:r>
          </a:p>
          <a:p>
            <a:pPr eaLnBrk="1" hangingPunct="1"/>
            <a:r>
              <a:rPr lang="en-US" altLang="en-US" dirty="0">
                <a:latin typeface="Helvetica" charset="0"/>
                <a:ea typeface="ＭＳ Ｐゴシック" charset="-128"/>
                <a:sym typeface="Helvetica" charset="0"/>
              </a:rPr>
              <a:t>Paraphrasing</a:t>
            </a:r>
          </a:p>
          <a:p>
            <a:pPr eaLnBrk="1" hangingPunct="1"/>
            <a:r>
              <a:rPr lang="en-US" altLang="en-US" dirty="0">
                <a:latin typeface="Helvetica" charset="0"/>
                <a:ea typeface="ＭＳ Ｐゴシック" charset="-128"/>
                <a:sym typeface="Helvetica" charset="0"/>
              </a:rPr>
              <a:t>Posing Questions</a:t>
            </a:r>
          </a:p>
          <a:p>
            <a:pPr eaLnBrk="1" hangingPunct="1"/>
            <a:r>
              <a:rPr lang="en-US" altLang="en-US" dirty="0">
                <a:latin typeface="Helvetica" charset="0"/>
                <a:ea typeface="ＭＳ Ｐゴシック" charset="-128"/>
                <a:sym typeface="Helvetica" charset="0"/>
              </a:rPr>
              <a:t>Putting ideas on the table</a:t>
            </a:r>
          </a:p>
          <a:p>
            <a:pPr eaLnBrk="1" hangingPunct="1"/>
            <a:r>
              <a:rPr lang="en-US" altLang="en-US" dirty="0">
                <a:latin typeface="Helvetica" charset="0"/>
                <a:ea typeface="ＭＳ Ｐゴシック" charset="-128"/>
                <a:sym typeface="Helvetica" charset="0"/>
              </a:rPr>
              <a:t>Paying attention to self and others </a:t>
            </a:r>
          </a:p>
          <a:p>
            <a:pPr eaLnBrk="1" hangingPunct="1"/>
            <a:r>
              <a:rPr lang="en-US" altLang="en-US" dirty="0">
                <a:latin typeface="Helvetica" charset="0"/>
                <a:ea typeface="ＭＳ Ｐゴシック" charset="-128"/>
                <a:sym typeface="Helvetica" charset="0"/>
              </a:rPr>
              <a:t>Presuming positive intentions</a:t>
            </a:r>
          </a:p>
          <a:p>
            <a:pPr eaLnBrk="1" hangingPunct="1"/>
            <a:r>
              <a:rPr lang="en-US" altLang="en-US" dirty="0">
                <a:latin typeface="Helvetica" charset="0"/>
                <a:ea typeface="ＭＳ Ｐゴシック" charset="-128"/>
                <a:sym typeface="Helvetica" charset="0"/>
              </a:rPr>
              <a:t>Pursuing a balance between advocacy and </a:t>
            </a:r>
            <a:r>
              <a:rPr lang="en-US" altLang="en-US" dirty="0" smtClean="0">
                <a:latin typeface="Helvetica" charset="0"/>
                <a:ea typeface="ＭＳ Ｐゴシック" charset="-128"/>
                <a:sym typeface="Helvetica" charset="0"/>
              </a:rPr>
              <a:t>inquiry</a:t>
            </a:r>
          </a:p>
          <a:p>
            <a:pPr eaLnBrk="1" hangingPunct="1"/>
            <a:r>
              <a:rPr lang="en-US" altLang="en-US" dirty="0" smtClean="0">
                <a:latin typeface="Helvetica" charset="0"/>
                <a:ea typeface="ＭＳ Ｐゴシック" charset="-128"/>
                <a:sym typeface="Helvetica" charset="0"/>
              </a:rPr>
              <a:t>Choose a norm, keep</a:t>
            </a:r>
            <a:r>
              <a:rPr lang="en-US" altLang="en-US" baseline="0" dirty="0" smtClean="0">
                <a:latin typeface="Helvetica" charset="0"/>
                <a:ea typeface="ＭＳ Ｐゴシック" charset="-128"/>
                <a:sym typeface="Helvetica" charset="0"/>
              </a:rPr>
              <a:t> your norm in mind in interactions you have for the remainder of the day.  Be prepared to report to your colleagues about your successes and challenges at the end of the day.</a:t>
            </a:r>
            <a:endParaRPr lang="en-US" altLang="en-US" dirty="0">
              <a:latin typeface="Helvetica" charset="0"/>
              <a:ea typeface="ＭＳ Ｐゴシック" charset="-128"/>
              <a:sym typeface="Helvetica" charset="0"/>
            </a:endParaRPr>
          </a:p>
          <a:p>
            <a:pPr eaLnBrk="1" hangingPunct="1"/>
            <a:endParaRPr lang="en-US" altLang="en-US" dirty="0">
              <a:latin typeface="Helvetica" charset="0"/>
              <a:ea typeface="ＭＳ Ｐゴシック" charset="-128"/>
              <a:sym typeface="Helvetica" charset="0"/>
            </a:endParaRPr>
          </a:p>
          <a:p>
            <a:pPr eaLnBrk="1" hangingPunct="1"/>
            <a:r>
              <a:rPr lang="en-US" altLang="en-US" dirty="0">
                <a:latin typeface="Helvetica" charset="0"/>
                <a:ea typeface="ＭＳ Ｐゴシック" charset="-128"/>
                <a:sym typeface="Helvetica" charset="0"/>
              </a:rPr>
              <a:t>Photo Credit</a:t>
            </a:r>
          </a:p>
          <a:p>
            <a:pPr eaLnBrk="1" hangingPunct="1"/>
            <a:r>
              <a:rPr lang="en-US" altLang="en-US" dirty="0" err="1">
                <a:latin typeface="Calibri" charset="0"/>
                <a:ea typeface="ＭＳ Ｐゴシック" charset="-128"/>
              </a:rPr>
              <a:t>Norms,Plate</a:t>
            </a:r>
            <a:r>
              <a:rPr lang="en-US" altLang="en-US" dirty="0">
                <a:latin typeface="Calibri" charset="0"/>
                <a:ea typeface="ＭＳ Ｐゴシック" charset="-128"/>
              </a:rPr>
              <a:t> 2/ Thomas Hawk / 12/20/2008/ </a:t>
            </a:r>
            <a:endParaRPr lang="en-US" altLang="en-US" dirty="0" smtClean="0">
              <a:latin typeface="Calibri" charset="0"/>
              <a:ea typeface="ＭＳ Ｐゴシック" charset="-128"/>
            </a:endParaRPr>
          </a:p>
          <a:p>
            <a:pPr eaLnBrk="1" hangingPunct="1"/>
            <a:r>
              <a:rPr lang="en-US" altLang="en-US" dirty="0" smtClean="0">
                <a:latin typeface="Calibri" charset="0"/>
                <a:ea typeface="ＭＳ Ｐゴシック" charset="-128"/>
              </a:rPr>
              <a:t>Phot</a:t>
            </a:r>
            <a:r>
              <a:rPr lang="en-US" altLang="en-US" baseline="0" dirty="0" smtClean="0">
                <a:latin typeface="Calibri" charset="0"/>
                <a:ea typeface="ＭＳ Ｐゴシック" charset="-128"/>
              </a:rPr>
              <a:t>o URL </a:t>
            </a:r>
            <a:r>
              <a:rPr lang="en-US" altLang="en-US" dirty="0" smtClean="0">
                <a:latin typeface="Calibri" charset="0"/>
                <a:ea typeface="ＭＳ Ｐゴシック" charset="-128"/>
              </a:rPr>
              <a:t>https</a:t>
            </a:r>
            <a:r>
              <a:rPr lang="en-US" altLang="en-US" dirty="0">
                <a:latin typeface="Calibri" charset="0"/>
                <a:ea typeface="ＭＳ Ｐゴシック" charset="-128"/>
              </a:rPr>
              <a:t>://</a:t>
            </a:r>
            <a:r>
              <a:rPr lang="en-US" altLang="en-US" dirty="0" err="1">
                <a:latin typeface="Calibri" charset="0"/>
                <a:ea typeface="ＭＳ Ｐゴシック" charset="-128"/>
              </a:rPr>
              <a:t>www.flickr.com</a:t>
            </a:r>
            <a:r>
              <a:rPr lang="en-US" altLang="en-US" dirty="0">
                <a:latin typeface="Calibri" charset="0"/>
                <a:ea typeface="ＭＳ Ｐゴシック" charset="-128"/>
              </a:rPr>
              <a:t>/photos/</a:t>
            </a:r>
            <a:r>
              <a:rPr lang="en-US" altLang="en-US" dirty="0" err="1">
                <a:latin typeface="Calibri" charset="0"/>
                <a:ea typeface="ＭＳ Ｐゴシック" charset="-128"/>
              </a:rPr>
              <a:t>thomashawk</a:t>
            </a:r>
            <a:r>
              <a:rPr lang="en-US" altLang="en-US" dirty="0">
                <a:latin typeface="Calibri" charset="0"/>
                <a:ea typeface="ＭＳ Ｐゴシック" charset="-128"/>
              </a:rPr>
              <a:t>/8434644809</a:t>
            </a:r>
          </a:p>
          <a:p>
            <a:pPr eaLnBrk="1" hangingPunct="1"/>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182512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194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7150" eaLnBrk="1" hangingPunct="1"/>
            <a:r>
              <a:rPr lang="en-US" altLang="en-US" dirty="0">
                <a:solidFill>
                  <a:srgbClr val="000000"/>
                </a:solidFill>
                <a:latin typeface="Calibri" charset="0"/>
                <a:ea typeface="ＭＳ Ｐゴシック" charset="-128"/>
                <a:sym typeface="Calibri" charset="0"/>
              </a:rPr>
              <a:t>Many of you know and have been affected by our mentor Pinky Nelson.  Before we go very far into the day, we want to acknowledge that the work we do is incredibly complex and demanding work.  We</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re asked to do more and more with less and less and you all do it with the very best of intentions</a:t>
            </a:r>
            <a:r>
              <a:rPr lang="en-US" altLang="ja-JP" dirty="0" smtClean="0">
                <a:solidFill>
                  <a:srgbClr val="000000"/>
                </a:solidFill>
                <a:latin typeface="Calibri" charset="0"/>
                <a:ea typeface="ＭＳ Ｐゴシック" charset="-128"/>
                <a:sym typeface="Calibri" charset="0"/>
              </a:rPr>
              <a:t>.</a:t>
            </a:r>
            <a:r>
              <a:rPr lang="en-US" altLang="ja-JP" baseline="0" dirty="0" smtClean="0">
                <a:solidFill>
                  <a:srgbClr val="000000"/>
                </a:solidFill>
                <a:latin typeface="Calibri" charset="0"/>
                <a:ea typeface="ＭＳ Ｐゴシック" charset="-128"/>
                <a:sym typeface="Calibri" charset="0"/>
              </a:rPr>
              <a:t>  Although Pinky has never been a K-12 instructor himself, he has spent a lot of time in K-12 classrooms, with K-12 teachers and students.  While Pinky had three successful shuttle missions in the 1980s- including the first mission after the Challenger- he has this to say about teaching:</a:t>
            </a:r>
            <a:endParaRPr lang="en-US" altLang="ja-JP" dirty="0">
              <a:solidFill>
                <a:srgbClr val="000000"/>
              </a:solidFill>
              <a:latin typeface="Calibri" charset="0"/>
              <a:ea typeface="ＭＳ Ｐゴシック" charset="-128"/>
              <a:sym typeface="Calibri" charset="0"/>
            </a:endParaRPr>
          </a:p>
          <a:p>
            <a:pPr marL="57150" eaLnBrk="1" hangingPunct="1"/>
            <a:endParaRPr lang="en-US" altLang="en-US" dirty="0">
              <a:solidFill>
                <a:srgbClr val="000000"/>
              </a:solidFill>
              <a:latin typeface="Calibri" charset="0"/>
              <a:ea typeface="ＭＳ Ｐゴシック" charset="-128"/>
              <a:sym typeface="Calibri" charset="0"/>
            </a:endParaRPr>
          </a:p>
          <a:p>
            <a:pPr marL="57150" eaLnBrk="1" hangingPunct="1"/>
            <a:r>
              <a:rPr lang="en-US" altLang="en-US" dirty="0">
                <a:solidFill>
                  <a:srgbClr val="000000"/>
                </a:solidFill>
                <a:latin typeface="Calibri" charset="0"/>
                <a:ea typeface="ＭＳ Ｐゴシック" charset="-128"/>
                <a:sym typeface="Calibri" charset="0"/>
              </a:rPr>
              <a:t>Teaching is not rocket science.  It is, in fact, far more complex and demanding work than rocket science. George </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Pinky</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Nelson</a:t>
            </a:r>
          </a:p>
          <a:p>
            <a:pPr marL="57150" eaLnBrk="1" hangingPunct="1"/>
            <a:endParaRPr lang="en-US" altLang="en-US" dirty="0">
              <a:solidFill>
                <a:srgbClr val="000000"/>
              </a:solidFill>
              <a:latin typeface="Calibri" charset="0"/>
              <a:ea typeface="ＭＳ Ｐゴシック" charset="-128"/>
              <a:sym typeface="Calibri" charset="0"/>
            </a:endParaRPr>
          </a:p>
          <a:p>
            <a:pPr marL="57150"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458289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153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spcBef>
                <a:spcPts val="2400"/>
              </a:spcBef>
            </a:pPr>
            <a:r>
              <a:rPr lang="en-US" altLang="en-US" dirty="0">
                <a:solidFill>
                  <a:srgbClr val="000000"/>
                </a:solidFill>
                <a:latin typeface="Calibri" charset="0"/>
                <a:ea typeface="ＭＳ Ｐゴシック" charset="-128"/>
                <a:sym typeface="Calibri" charset="0"/>
              </a:rPr>
              <a:t>If we do our incredibly complex and demanding work well, we</a:t>
            </a:r>
            <a:r>
              <a:rPr lang="ja-JP" altLang="en-US" dirty="0">
                <a:solidFill>
                  <a:srgbClr val="000000"/>
                </a:solidFill>
                <a:latin typeface="Arial" charset="0"/>
                <a:ea typeface="ＭＳ Ｐゴシック" charset="-128"/>
                <a:sym typeface="Calibri" charset="0"/>
              </a:rPr>
              <a:t>’</a:t>
            </a:r>
            <a:r>
              <a:rPr lang="en-US" altLang="ja-JP" dirty="0" err="1">
                <a:solidFill>
                  <a:srgbClr val="000000"/>
                </a:solidFill>
                <a:latin typeface="Calibri" charset="0"/>
                <a:ea typeface="ＭＳ Ｐゴシック" charset="-128"/>
                <a:sym typeface="Calibri" charset="0"/>
              </a:rPr>
              <a:t>ll</a:t>
            </a:r>
            <a:r>
              <a:rPr lang="en-US" altLang="ja-JP" dirty="0">
                <a:solidFill>
                  <a:srgbClr val="000000"/>
                </a:solidFill>
                <a:latin typeface="Calibri" charset="0"/>
                <a:ea typeface="ＭＳ Ｐゴシック" charset="-128"/>
                <a:sym typeface="Calibri" charset="0"/>
              </a:rPr>
              <a:t> </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produce</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a generation of learners.  Kids who are equipped with the knowledge and skills to operate in a world we cannot yet </a:t>
            </a:r>
            <a:r>
              <a:rPr lang="en-US" altLang="ja-JP" dirty="0" smtClean="0">
                <a:solidFill>
                  <a:srgbClr val="000000"/>
                </a:solidFill>
                <a:latin typeface="Calibri" charset="0"/>
                <a:ea typeface="ＭＳ Ｐゴシック" charset="-128"/>
                <a:sym typeface="Calibri" charset="0"/>
              </a:rPr>
              <a:t>imagine…</a:t>
            </a:r>
          </a:p>
          <a:p>
            <a:pPr marL="39688" eaLnBrk="1" hangingPunct="1">
              <a:spcBef>
                <a:spcPts val="2400"/>
              </a:spcBef>
            </a:pPr>
            <a:endParaRPr lang="en-US" altLang="ja-JP" dirty="0">
              <a:solidFill>
                <a:srgbClr val="000000"/>
              </a:solidFill>
              <a:latin typeface="Calibri" charset="0"/>
              <a:ea typeface="ＭＳ Ｐゴシック" charset="-128"/>
              <a:sym typeface="Calibri" charset="0"/>
            </a:endParaRPr>
          </a:p>
          <a:p>
            <a:pPr marL="39688" eaLnBrk="1" hangingPunct="1">
              <a:spcBef>
                <a:spcPts val="2400"/>
              </a:spcBef>
            </a:pPr>
            <a:r>
              <a:rPr lang="en-US" altLang="en-US" i="1" dirty="0" smtClean="0">
                <a:solidFill>
                  <a:srgbClr val="000000"/>
                </a:solidFill>
                <a:latin typeface="Calibri" charset="0"/>
                <a:ea typeface="ＭＳ Ｐゴシック" charset="-128"/>
                <a:sym typeface="Calibri" charset="0"/>
              </a:rPr>
              <a:t>“The </a:t>
            </a:r>
            <a:r>
              <a:rPr lang="en-US" altLang="en-US" i="1" dirty="0">
                <a:solidFill>
                  <a:srgbClr val="000000"/>
                </a:solidFill>
                <a:latin typeface="Calibri" charset="0"/>
                <a:ea typeface="ＭＳ Ｐゴシック" charset="-128"/>
                <a:sym typeface="Calibri" charset="0"/>
              </a:rPr>
              <a:t>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a:t>
            </a:r>
            <a:r>
              <a:rPr lang="ja-JP" altLang="en-US" i="1" dirty="0">
                <a:solidFill>
                  <a:srgbClr val="000000"/>
                </a:solidFill>
                <a:latin typeface="Arial" charset="0"/>
                <a:ea typeface="ＭＳ Ｐゴシック" charset="-128"/>
                <a:sym typeface="Calibri" charset="0"/>
              </a:rPr>
              <a:t>’</a:t>
            </a:r>
            <a:r>
              <a:rPr lang="en-US" altLang="ja-JP" i="1" dirty="0">
                <a:solidFill>
                  <a:srgbClr val="000000"/>
                </a:solidFill>
                <a:latin typeface="Calibri" charset="0"/>
                <a:ea typeface="ＭＳ Ｐゴシック" charset="-128"/>
                <a:sym typeface="Calibri" charset="0"/>
              </a:rPr>
              <a:t>re faced with situations for which they were not specifically prepared</a:t>
            </a:r>
            <a:r>
              <a:rPr lang="en-US" altLang="ja-JP" i="1" dirty="0" smtClean="0">
                <a:solidFill>
                  <a:srgbClr val="000000"/>
                </a:solidFill>
                <a:latin typeface="Calibri" charset="0"/>
                <a:ea typeface="ＭＳ Ｐゴシック" charset="-128"/>
                <a:sym typeface="Calibri" charset="0"/>
              </a:rPr>
              <a:t>.”</a:t>
            </a:r>
            <a:endParaRPr lang="en-US" altLang="ja-JP" i="1" dirty="0">
              <a:solidFill>
                <a:srgbClr val="000000"/>
              </a:solidFill>
              <a:latin typeface="Calibri" charset="0"/>
              <a:ea typeface="ＭＳ Ｐゴシック" charset="-128"/>
              <a:sym typeface="Calibri" charset="0"/>
            </a:endParaRPr>
          </a:p>
          <a:p>
            <a:pPr marL="39688" eaLnBrk="1" hangingPunct="1">
              <a:spcBef>
                <a:spcPts val="2400"/>
              </a:spcBef>
            </a:pPr>
            <a:r>
              <a:rPr lang="en-US" altLang="en-US" dirty="0">
                <a:solidFill>
                  <a:srgbClr val="000000"/>
                </a:solidFill>
                <a:latin typeface="Calibri" charset="0"/>
                <a:ea typeface="ＭＳ Ｐゴシック" charset="-128"/>
                <a:sym typeface="Calibri" charset="0"/>
              </a:rPr>
              <a:t>Seymour </a:t>
            </a:r>
            <a:r>
              <a:rPr lang="en-US" altLang="en-US" dirty="0" err="1">
                <a:solidFill>
                  <a:srgbClr val="000000"/>
                </a:solidFill>
                <a:latin typeface="Calibri" charset="0"/>
                <a:ea typeface="ＭＳ Ｐゴシック" charset="-128"/>
                <a:sym typeface="Calibri" charset="0"/>
              </a:rPr>
              <a:t>Papert</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4222005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358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Lucida Grande" charset="0"/>
                <a:ea typeface="ＭＳ Ｐゴシック" charset="-128"/>
                <a:sym typeface="Lucida Grande" charset="0"/>
              </a:rPr>
              <a:t>We introduced our model of effective instruction and improved student learning to you all in January.  Our ideas around improving student learning include a number of components that we plan to focus on over the course of the next couple years with you.  Whenever we work together, we</a:t>
            </a:r>
            <a:r>
              <a:rPr lang="ja-JP" altLang="en-US" dirty="0">
                <a:latin typeface="Arial" charset="0"/>
                <a:ea typeface="ＭＳ Ｐゴシック" charset="-128"/>
                <a:sym typeface="Lucida Grande" charset="0"/>
              </a:rPr>
              <a:t>’</a:t>
            </a:r>
            <a:r>
              <a:rPr lang="en-US" altLang="ja-JP" dirty="0">
                <a:latin typeface="Lucida Grande" charset="0"/>
                <a:ea typeface="ＭＳ Ｐゴシック" charset="-128"/>
                <a:sym typeface="Lucida Grande" charset="0"/>
              </a:rPr>
              <a:t>re really focusing on improving content knowledge or </a:t>
            </a:r>
            <a:r>
              <a:rPr lang="en-US" altLang="ja-JP" dirty="0" smtClean="0">
                <a:latin typeface="Lucida Grande" charset="0"/>
                <a:ea typeface="ＭＳ Ｐゴシック" charset="-128"/>
                <a:sym typeface="Lucida Grande" charset="0"/>
              </a:rPr>
              <a:t>pedagogical</a:t>
            </a:r>
            <a:r>
              <a:rPr lang="en-US" altLang="ja-JP" baseline="0" dirty="0" smtClean="0">
                <a:latin typeface="Lucida Grande" charset="0"/>
                <a:ea typeface="ＭＳ Ｐゴシック" charset="-128"/>
                <a:sym typeface="Lucida Grande" charset="0"/>
              </a:rPr>
              <a:t> content knowledge</a:t>
            </a:r>
            <a:r>
              <a:rPr lang="en-US" altLang="ja-JP" dirty="0" smtClean="0">
                <a:latin typeface="Lucida Grande" charset="0"/>
                <a:ea typeface="ＭＳ Ｐゴシック" charset="-128"/>
                <a:sym typeface="Lucida Grande" charset="0"/>
              </a:rPr>
              <a:t> </a:t>
            </a:r>
            <a:r>
              <a:rPr lang="en-US" altLang="ja-JP" dirty="0">
                <a:latin typeface="Lucida Grande" charset="0"/>
                <a:ea typeface="ＭＳ Ｐゴシック" charset="-128"/>
                <a:sym typeface="Lucida Grande" charset="0"/>
              </a:rPr>
              <a:t>or both.  The focus of your work over the last couple months has been through PLCs.  We</a:t>
            </a:r>
            <a:r>
              <a:rPr lang="ja-JP" altLang="en-US" dirty="0">
                <a:latin typeface="Arial" charset="0"/>
                <a:ea typeface="ＭＳ Ｐゴシック" charset="-128"/>
                <a:sym typeface="Lucida Grande" charset="0"/>
              </a:rPr>
              <a:t>’</a:t>
            </a:r>
            <a:r>
              <a:rPr lang="en-US" altLang="ja-JP" dirty="0">
                <a:latin typeface="Lucida Grande" charset="0"/>
                <a:ea typeface="ＭＳ Ｐゴシック" charset="-128"/>
                <a:sym typeface="Lucida Grande" charset="0"/>
              </a:rPr>
              <a:t>re going to continue to push you to work in PLCs in a different way than you have in the past.  </a:t>
            </a:r>
          </a:p>
          <a:p>
            <a:pPr eaLnBrk="1" hangingPunct="1"/>
            <a:endParaRPr lang="en-US" altLang="en-US" dirty="0">
              <a:latin typeface="Lucida Grande" charset="0"/>
              <a:ea typeface="ＭＳ Ｐゴシック" charset="-128"/>
              <a:sym typeface="Lucida Grande" charset="0"/>
            </a:endParaRPr>
          </a:p>
          <a:p>
            <a:pPr eaLnBrk="1" hangingPunct="1"/>
            <a:r>
              <a:rPr lang="en-US" altLang="en-US" dirty="0">
                <a:latin typeface="Lucida Grande" charset="0"/>
                <a:ea typeface="ＭＳ Ｐゴシック" charset="-128"/>
                <a:sym typeface="Lucida Grande" charset="0"/>
              </a:rPr>
              <a:t>Photo Credit</a:t>
            </a:r>
          </a:p>
          <a:p>
            <a:r>
              <a:rPr lang="en-US" altLang="en-US" dirty="0">
                <a:solidFill>
                  <a:schemeClr val="bg1"/>
                </a:solidFill>
                <a:ea typeface="ＭＳ Ｐゴシック" charset="-128"/>
              </a:rPr>
              <a:t>One Room </a:t>
            </a:r>
            <a:r>
              <a:rPr lang="en-US" altLang="en-US" dirty="0" err="1">
                <a:solidFill>
                  <a:schemeClr val="bg1"/>
                </a:solidFill>
                <a:ea typeface="ＭＳ Ｐゴシック" charset="-128"/>
              </a:rPr>
              <a:t>Schholhouse</a:t>
            </a:r>
            <a:r>
              <a:rPr lang="en-US" altLang="en-US" dirty="0">
                <a:solidFill>
                  <a:schemeClr val="bg1"/>
                </a:solidFill>
                <a:ea typeface="ＭＳ Ｐゴシック" charset="-128"/>
              </a:rPr>
              <a:t>/Cindy Cornet </a:t>
            </a:r>
            <a:r>
              <a:rPr lang="en-US" altLang="en-US" dirty="0" err="1">
                <a:solidFill>
                  <a:schemeClr val="bg1"/>
                </a:solidFill>
                <a:ea typeface="ＭＳ Ｐゴシック" charset="-128"/>
              </a:rPr>
              <a:t>Siegetl</a:t>
            </a:r>
            <a:r>
              <a:rPr lang="en-US" altLang="en-US" dirty="0">
                <a:solidFill>
                  <a:schemeClr val="bg1"/>
                </a:solidFill>
                <a:ea typeface="ＭＳ Ｐゴシック" charset="-128"/>
              </a:rPr>
              <a:t>/ website </a:t>
            </a:r>
            <a:r>
              <a:rPr lang="en-US" altLang="en-US" dirty="0">
                <a:solidFill>
                  <a:schemeClr val="bg1"/>
                </a:solidFill>
                <a:ea typeface="ＭＳ Ｐゴシック" charset="-128"/>
                <a:hlinkClick r:id="rId3"/>
              </a:rPr>
              <a:t>https://www.flickr.com/photos/cindy47452//</a:t>
            </a:r>
            <a:endParaRPr lang="en-US" altLang="en-US" dirty="0">
              <a:solidFill>
                <a:schemeClr val="bg1"/>
              </a:solidFill>
              <a:ea typeface="ＭＳ Ｐゴシック" charset="-128"/>
            </a:endParaRPr>
          </a:p>
          <a:p>
            <a:r>
              <a:rPr lang="en-US" altLang="en-US" dirty="0">
                <a:solidFill>
                  <a:schemeClr val="bg1"/>
                </a:solidFill>
                <a:ea typeface="ＭＳ Ｐゴシック" charset="-128"/>
              </a:rPr>
              <a:t> March 11, 2006/ Photo URL https://</a:t>
            </a:r>
            <a:r>
              <a:rPr lang="en-US" altLang="en-US" dirty="0" err="1">
                <a:solidFill>
                  <a:schemeClr val="bg1"/>
                </a:solidFill>
                <a:ea typeface="ＭＳ Ｐゴシック" charset="-128"/>
              </a:rPr>
              <a:t>www.flickr.com</a:t>
            </a:r>
            <a:r>
              <a:rPr lang="en-US" altLang="en-US" dirty="0">
                <a:solidFill>
                  <a:schemeClr val="bg1"/>
                </a:solidFill>
                <a:ea typeface="ＭＳ Ｐゴシック" charset="-128"/>
              </a:rPr>
              <a:t>/photos/cindy47452/111974929</a:t>
            </a:r>
          </a:p>
          <a:p>
            <a:pPr eaLnBrk="1" hangingPunct="1"/>
            <a:endParaRPr lang="en-US" altLang="en-US" dirty="0">
              <a:latin typeface="Lucida Grande" charset="0"/>
              <a:ea typeface="ＭＳ Ｐゴシック" charset="-128"/>
              <a:sym typeface="Lucida Grande" charset="0"/>
            </a:endParaRPr>
          </a:p>
          <a:p>
            <a:pPr eaLnBrk="1" hangingPunct="1"/>
            <a:endParaRPr lang="en-US" altLang="en-US" dirty="0">
              <a:latin typeface="Lucida Grande" charset="0"/>
              <a:ea typeface="ＭＳ Ｐゴシック" charset="-128"/>
              <a:sym typeface="Lucida Grande" charset="0"/>
            </a:endParaRPr>
          </a:p>
        </p:txBody>
      </p:sp>
    </p:spTree>
    <p:extLst>
      <p:ext uri="{BB962C8B-B14F-4D97-AF65-F5344CB8AC3E}">
        <p14:creationId xmlns:p14="http://schemas.microsoft.com/office/powerpoint/2010/main" val="2054730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563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In January we discussed some of the attributes of successful schools.  Schools were demographics might indicate that students are not likely to be successful- yet they are.  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ll keep these ideas in front of you as we continue to do our work together.  Over the last couple months 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ve been focusing on the 2nd characteristic.  Today we want to focus primarily on the first attribute and begin to think about the third.</a:t>
            </a:r>
            <a:endParaRPr lang="en-US" altLang="en-US">
              <a:latin typeface="Calibri" charset="0"/>
              <a:ea typeface="ＭＳ Ｐゴシック" charset="-128"/>
              <a:sym typeface="Calibri" charset="0"/>
            </a:endParaRPr>
          </a:p>
        </p:txBody>
      </p:sp>
    </p:spTree>
    <p:extLst>
      <p:ext uri="{BB962C8B-B14F-4D97-AF65-F5344CB8AC3E}">
        <p14:creationId xmlns:p14="http://schemas.microsoft.com/office/powerpoint/2010/main" val="1920512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E466921-4045-A442-9887-9EDF38E4D134}" type="datetimeFigureOut">
              <a:rPr lang="en-US" smtClean="0"/>
              <a:t>1/19/16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162823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466921-4045-A442-9887-9EDF38E4D134}" type="datetimeFigureOut">
              <a:rPr lang="en-US" smtClean="0"/>
              <a:t>1/19/16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230332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466921-4045-A442-9887-9EDF38E4D134}" type="datetimeFigureOut">
              <a:rPr lang="en-US" smtClean="0"/>
              <a:t>1/19/16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72206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466921-4045-A442-9887-9EDF38E4D134}" type="datetimeFigureOut">
              <a:rPr lang="en-US" smtClean="0"/>
              <a:t>1/19/16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481007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466921-4045-A442-9887-9EDF38E4D134}" type="datetimeFigureOut">
              <a:rPr lang="en-US" smtClean="0"/>
              <a:t>1/19/16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95217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E466921-4045-A442-9887-9EDF38E4D134}" type="datetimeFigureOut">
              <a:rPr lang="en-US" smtClean="0"/>
              <a:t>1/19/16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898233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E466921-4045-A442-9887-9EDF38E4D134}" type="datetimeFigureOut">
              <a:rPr lang="en-US" smtClean="0"/>
              <a:t>1/19/16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945291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E466921-4045-A442-9887-9EDF38E4D134}" type="datetimeFigureOut">
              <a:rPr lang="en-US" smtClean="0"/>
              <a:t>1/19/16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222509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466921-4045-A442-9887-9EDF38E4D134}" type="datetimeFigureOut">
              <a:rPr lang="en-US" smtClean="0"/>
              <a:t>1/19/16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740863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466921-4045-A442-9887-9EDF38E4D134}" type="datetimeFigureOut">
              <a:rPr lang="en-US" smtClean="0"/>
              <a:t>1/19/16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1376410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466921-4045-A442-9887-9EDF38E4D134}" type="datetimeFigureOut">
              <a:rPr lang="en-US" smtClean="0"/>
              <a:t>1/19/16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614E1-0733-7F43-878B-BE683DB90CCF}" type="slidenum">
              <a:rPr lang="en-US" smtClean="0"/>
              <a:t>‹#›</a:t>
            </a:fld>
            <a:endParaRPr lang="en-US"/>
          </a:p>
        </p:txBody>
      </p:sp>
    </p:spTree>
    <p:extLst>
      <p:ext uri="{BB962C8B-B14F-4D97-AF65-F5344CB8AC3E}">
        <p14:creationId xmlns:p14="http://schemas.microsoft.com/office/powerpoint/2010/main" val="6440499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466921-4045-A442-9887-9EDF38E4D134}" type="datetimeFigureOut">
              <a:rPr lang="en-US" smtClean="0"/>
              <a:t>1/19/16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6614E1-0733-7F43-878B-BE683DB90CCF}" type="slidenum">
              <a:rPr lang="en-US" smtClean="0"/>
              <a:t>‹#›</a:t>
            </a:fld>
            <a:endParaRPr lang="en-US"/>
          </a:p>
        </p:txBody>
      </p:sp>
    </p:spTree>
    <p:extLst>
      <p:ext uri="{BB962C8B-B14F-4D97-AF65-F5344CB8AC3E}">
        <p14:creationId xmlns:p14="http://schemas.microsoft.com/office/powerpoint/2010/main" val="1065569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en.wikipedia.org/wiki/User:Kkmd" TargetMode="External"/><Relationship Id="rId5" Type="http://schemas.openxmlformats.org/officeDocument/2006/relationships/hyperlink" Target="https://en.wikipedia.org/wiki/" TargetMode="External"/><Relationship Id="rId6" Type="http://schemas.openxmlformats.org/officeDocument/2006/relationships/hyperlink" Target="http://en.wikipedia.org/" TargetMode="Externa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s://www.flickr.com/photos/planeta/"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s://commons.wikimedia.org/wiki/User:Camelia.boban/"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tif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www.flickr.com/photos/oskay/"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teachingchannel.org/videos/common-core-teaching-divisio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hyperlink" Target="https://www.flickr.com/photos/hmk/"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hyperlink" Target="http://www.nap.edu/catalog.php?record_id=13165"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hyperlink" Target="https://www.flickr.com/photos/123012464@N05/"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www.flickr.com/photos/cindy47452/"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344" y="0"/>
            <a:ext cx="9276344" cy="705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26" name="Rectangle 2"/>
          <p:cNvSpPr>
            <a:spLocks noGrp="1" noChangeArrowheads="1"/>
          </p:cNvSpPr>
          <p:nvPr>
            <p:ph type="title"/>
          </p:nvPr>
        </p:nvSpPr>
        <p:spPr>
          <a:xfrm>
            <a:off x="1335896" y="650761"/>
            <a:ext cx="6339863" cy="675731"/>
          </a:xfrm>
        </p:spPr>
        <p:txBody>
          <a:bodyPr>
            <a:noAutofit/>
          </a:bodyPr>
          <a:lstStyle/>
          <a:p>
            <a:pPr eaLnBrk="1" hangingPunct="1"/>
            <a:r>
              <a:rPr lang="en-US" altLang="en-US" sz="3600" dirty="0">
                <a:latin typeface="Calibri Bold" charset="0"/>
                <a:sym typeface="Calibri Bold" charset="0"/>
              </a:rPr>
              <a:t/>
            </a:r>
            <a:br>
              <a:rPr lang="en-US" altLang="en-US" sz="3600" dirty="0">
                <a:latin typeface="Calibri Bold" charset="0"/>
                <a:sym typeface="Calibri Bold" charset="0"/>
              </a:rPr>
            </a:br>
            <a:r>
              <a:rPr lang="en-US" altLang="en-US" sz="3600">
                <a:latin typeface="Calibri Bold" charset="0"/>
                <a:sym typeface="Calibri Bold" charset="0"/>
              </a:rPr>
              <a:t/>
            </a:r>
            <a:br>
              <a:rPr lang="en-US" altLang="en-US" sz="3600">
                <a:latin typeface="Calibri Bold" charset="0"/>
                <a:sym typeface="Calibri Bold" charset="0"/>
              </a:rPr>
            </a:br>
            <a:r>
              <a:rPr lang="en-US" altLang="en-US" sz="3600">
                <a:latin typeface="Calibri Bold" charset="0"/>
                <a:sym typeface="Calibri Bold" charset="0"/>
              </a:rPr>
              <a:t>SEISMIC</a:t>
            </a:r>
            <a:r>
              <a:rPr lang="en-US" altLang="en-US" sz="3600">
                <a:latin typeface="Calibri Bold" charset="0"/>
                <a:ea typeface="ヒラギノ角ゴ ProN W6" charset="-128"/>
                <a:sym typeface="Calibri Bold" charset="0"/>
              </a:rPr>
              <a:t>			 </a:t>
            </a:r>
            <a:r>
              <a:rPr lang="en-US" altLang="en-US" sz="3600">
                <a:latin typeface="Calibri Bold" charset="0"/>
                <a:sym typeface="Calibri Bold" charset="0"/>
              </a:rPr>
              <a:t>April </a:t>
            </a:r>
            <a:r>
              <a:rPr lang="en-US" altLang="en-US" sz="3600" dirty="0">
                <a:latin typeface="Calibri Bold" charset="0"/>
                <a:sym typeface="Calibri Bold" charset="0"/>
              </a:rPr>
              <a:t>27, 2013</a:t>
            </a:r>
            <a:r>
              <a:rPr lang="en-US" altLang="en-US" sz="3600" dirty="0">
                <a:latin typeface="Calibri Bold" charset="0"/>
                <a:ea typeface="ヒラギノ角ゴ ProN W6" charset="-128"/>
                <a:sym typeface="Calibri Bold" charset="0"/>
              </a:rPr>
              <a:t/>
            </a:r>
            <a:br>
              <a:rPr lang="en-US" altLang="en-US" sz="3600" dirty="0">
                <a:latin typeface="Calibri Bold" charset="0"/>
                <a:ea typeface="ヒラギノ角ゴ ProN W6" charset="-128"/>
                <a:sym typeface="Calibri Bold" charset="0"/>
              </a:rPr>
            </a:br>
            <a:r>
              <a:rPr lang="en-US" altLang="en-US" sz="3600" dirty="0">
                <a:latin typeface="Calibri Bold" charset="0"/>
                <a:ea typeface="ヒラギノ角ゴ ProN W6" charset="-128"/>
                <a:sym typeface="Calibri Bold" charset="0"/>
              </a:rPr>
              <a:t/>
            </a:r>
            <a:br>
              <a:rPr lang="en-US" altLang="en-US" sz="3600" dirty="0">
                <a:latin typeface="Calibri Bold" charset="0"/>
                <a:ea typeface="ヒラギノ角ゴ ProN W6" charset="-128"/>
                <a:sym typeface="Calibri Bold" charset="0"/>
              </a:rPr>
            </a:br>
            <a:r>
              <a:rPr lang="en-US" altLang="en-US" sz="3600" dirty="0">
                <a:latin typeface="Calibri Bold" charset="0"/>
                <a:ea typeface="ヒラギノ角ゴ ProN W6" charset="-128"/>
                <a:sym typeface="Calibri Bold" charset="0"/>
              </a:rPr>
              <a:t/>
            </a:r>
            <a:br>
              <a:rPr lang="en-US" altLang="en-US" sz="3600" dirty="0">
                <a:latin typeface="Calibri Bold" charset="0"/>
                <a:ea typeface="ヒラギノ角ゴ ProN W6" charset="-128"/>
                <a:sym typeface="Calibri Bold" charset="0"/>
              </a:rPr>
            </a:br>
            <a:endParaRPr lang="en-US" altLang="en-US" sz="3600" dirty="0">
              <a:latin typeface="Calibri Bold" charset="0"/>
              <a:ea typeface="ヒラギノ角ゴ ProN W6" charset="-128"/>
              <a:sym typeface="Calibri Bold" charset="0"/>
            </a:endParaRPr>
          </a:p>
        </p:txBody>
      </p:sp>
      <p:sp>
        <p:nvSpPr>
          <p:cNvPr id="4" name="TextBox 3"/>
          <p:cNvSpPr txBox="1"/>
          <p:nvPr/>
        </p:nvSpPr>
        <p:spPr>
          <a:xfrm>
            <a:off x="1082040" y="6191389"/>
            <a:ext cx="5317629" cy="461665"/>
          </a:xfrm>
          <a:prstGeom prst="rect">
            <a:avLst/>
          </a:prstGeom>
          <a:solidFill>
            <a:schemeClr val="bg1"/>
          </a:solidFill>
        </p:spPr>
        <p:txBody>
          <a:bodyPr>
            <a:spAutoFit/>
          </a:bodyPr>
          <a:lstStyle/>
          <a:p>
            <a:pPr algn="ctr" eaLnBrk="1" hangingPunct="1">
              <a:defRPr/>
            </a:pPr>
            <a:r>
              <a:rPr lang="en-US" sz="1200" dirty="0"/>
              <a:t>Tulip Festival in Woodburn, Oregon/ </a:t>
            </a:r>
            <a:r>
              <a:rPr lang="en-US" sz="1200" dirty="0">
                <a:hlinkClick r:id="rId4"/>
              </a:rPr>
              <a:t>Kkmd at </a:t>
            </a:r>
            <a:r>
              <a:rPr lang="en-US" sz="1200" dirty="0">
                <a:hlinkClick r:id="rId5"/>
              </a:rPr>
              <a:t>English Wikipedia </a:t>
            </a:r>
            <a:r>
              <a:rPr lang="en-US" sz="1200" dirty="0"/>
              <a:t>/April 9, 2007/ </a:t>
            </a:r>
          </a:p>
          <a:p>
            <a:pPr algn="ctr" eaLnBrk="1" hangingPunct="1">
              <a:defRPr/>
            </a:pPr>
            <a:r>
              <a:rPr lang="en-US" sz="1200" dirty="0"/>
              <a:t>Transferred from </a:t>
            </a:r>
            <a:r>
              <a:rPr lang="en-US" sz="1200" dirty="0">
                <a:hlinkClick r:id="rId6"/>
              </a:rPr>
              <a:t>en.wikipedia to Commons.</a:t>
            </a:r>
            <a:r>
              <a:rPr lang="en-US" sz="1200" dirty="0"/>
              <a:t>  </a:t>
            </a:r>
          </a:p>
        </p:txBody>
      </p:sp>
    </p:spTree>
    <p:extLst>
      <p:ext uri="{BB962C8B-B14F-4D97-AF65-F5344CB8AC3E}">
        <p14:creationId xmlns:p14="http://schemas.microsoft.com/office/powerpoint/2010/main" val="819178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66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0000">
            <a:off x="582024" y="2056267"/>
            <a:ext cx="3030513" cy="1064865"/>
          </a:xfrm>
          <a:prstGeom prst="rect">
            <a:avLst/>
          </a:prstGeom>
          <a:noFill/>
          <a:ln w="25400">
            <a:solidFill>
              <a:srgbClr val="804000"/>
            </a:solidFill>
            <a:miter lim="800000"/>
            <a:headEnd/>
            <a:tailEnd/>
          </a:ln>
          <a:extLst>
            <a:ext uri="{909E8E84-426E-40DD-AFC4-6F175D3DCCD1}">
              <a14:hiddenFill xmlns:a14="http://schemas.microsoft.com/office/drawing/2010/main">
                <a:solidFill>
                  <a:srgbClr val="FFFFFF"/>
                </a:solidFill>
              </a14:hiddenFill>
            </a:ext>
          </a:extLst>
        </p:spPr>
      </p:pic>
      <p:pic>
        <p:nvPicPr>
          <p:cNvPr id="32665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000">
            <a:off x="4882616" y="1978811"/>
            <a:ext cx="3670102" cy="1273318"/>
          </a:xfrm>
          <a:prstGeom prst="rect">
            <a:avLst/>
          </a:prstGeom>
          <a:noFill/>
          <a:ln w="25400">
            <a:solidFill>
              <a:srgbClr val="804000"/>
            </a:solidFill>
            <a:round/>
            <a:headEnd/>
            <a:tailEnd/>
          </a:ln>
          <a:extLst>
            <a:ext uri="{909E8E84-426E-40DD-AFC4-6F175D3DCCD1}">
              <a14:hiddenFill xmlns:a14="http://schemas.microsoft.com/office/drawing/2010/main">
                <a:solidFill>
                  <a:srgbClr val="FFFFFF"/>
                </a:solidFill>
              </a14:hiddenFill>
            </a:ext>
          </a:extLst>
        </p:spPr>
      </p:pic>
      <p:sp>
        <p:nvSpPr>
          <p:cNvPr id="326658" name="Rectangle 2"/>
          <p:cNvSpPr>
            <a:spLocks noGrp="1" noChangeArrowheads="1"/>
          </p:cNvSpPr>
          <p:nvPr>
            <p:ph type="title"/>
          </p:nvPr>
        </p:nvSpPr>
        <p:spPr>
          <a:xfrm>
            <a:off x="894081" y="928643"/>
            <a:ext cx="8016004" cy="553799"/>
          </a:xfrm>
        </p:spPr>
        <p:txBody>
          <a:bodyPr vert="horz" lIns="68580" tIns="34290" rIns="87749" bIns="34290" rtlCol="0" anchor="t">
            <a:noAutofit/>
          </a:bodyPr>
          <a:lstStyle/>
          <a:p>
            <a:pPr marL="30137"/>
            <a:r>
              <a:rPr lang="en-US" altLang="en-US" sz="3500">
                <a:latin typeface="Calibri Bold" charset="0"/>
                <a:sym typeface="Calibri Bold" charset="0"/>
              </a:rPr>
              <a:t> </a:t>
            </a:r>
            <a:r>
              <a:rPr lang="en-US" altLang="en-US" sz="3500" smtClean="0">
                <a:latin typeface="Calibri Bold" charset="0"/>
                <a:sym typeface="Calibri Bold" charset="0"/>
              </a:rPr>
              <a:t>#1 Focus </a:t>
            </a:r>
            <a:r>
              <a:rPr lang="en-US" altLang="en-US" sz="3500" dirty="0">
                <a:latin typeface="Calibri Bold" charset="0"/>
                <a:sym typeface="Calibri Bold" charset="0"/>
              </a:rPr>
              <a:t>on what students need </a:t>
            </a:r>
            <a:r>
              <a:rPr lang="en-US" altLang="en-US" sz="3500" dirty="0" smtClean="0">
                <a:latin typeface="Calibri Bold" charset="0"/>
                <a:sym typeface="Calibri Bold" charset="0"/>
              </a:rPr>
              <a:t>to learn</a:t>
            </a:r>
            <a:endParaRPr lang="en-US" altLang="en-US" sz="3500" dirty="0">
              <a:latin typeface="Calibri Bold" charset="0"/>
              <a:ea typeface="ヒラギノ角ゴ ProN W6" charset="-128"/>
              <a:sym typeface="Calibri Bold" charset="0"/>
            </a:endParaRPr>
          </a:p>
        </p:txBody>
      </p:sp>
      <p:sp>
        <p:nvSpPr>
          <p:cNvPr id="326659" name="Rectangle 3"/>
          <p:cNvSpPr>
            <a:spLocks noGrp="1" noChangeArrowheads="1"/>
          </p:cNvSpPr>
          <p:nvPr>
            <p:ph idx="1"/>
          </p:nvPr>
        </p:nvSpPr>
        <p:spPr>
          <a:xfrm>
            <a:off x="894081" y="4298786"/>
            <a:ext cx="7746404" cy="1878494"/>
          </a:xfrm>
        </p:spPr>
        <p:txBody>
          <a:bodyPr vert="horz" lIns="68580" tIns="34290" rIns="87749" bIns="34290" rtlCol="0">
            <a:noAutofit/>
          </a:bodyPr>
          <a:lstStyle/>
          <a:p>
            <a:pPr marL="70319" lvl="1" indent="-70319"/>
            <a:r>
              <a:rPr lang="en-US" altLang="en-US" sz="3200" dirty="0"/>
              <a:t>Successful schools focus on </a:t>
            </a:r>
            <a:r>
              <a:rPr lang="en-US" altLang="en-US" sz="3200" i="1" dirty="0"/>
              <a:t>standards </a:t>
            </a:r>
            <a:r>
              <a:rPr lang="en-US" altLang="en-US" sz="3200" dirty="0"/>
              <a:t> </a:t>
            </a:r>
          </a:p>
          <a:p>
            <a:pPr marL="70319" lvl="1" indent="-70319"/>
            <a:r>
              <a:rPr lang="en-US" altLang="en-US" sz="3200" dirty="0"/>
              <a:t>Successful schools do not focus instruction on the state required </a:t>
            </a:r>
            <a:r>
              <a:rPr lang="en-US" altLang="en-US" sz="3200" dirty="0">
                <a:sym typeface="Calibri Bold" charset="0"/>
              </a:rPr>
              <a:t>tests</a:t>
            </a:r>
            <a:r>
              <a:rPr lang="en-US" altLang="en-US" sz="3200" dirty="0"/>
              <a:t>, they focus on the </a:t>
            </a:r>
            <a:r>
              <a:rPr lang="en-US" altLang="en-US" sz="3200" i="1" dirty="0">
                <a:sym typeface="Calibri Bold" charset="0"/>
              </a:rPr>
              <a:t>standards</a:t>
            </a:r>
            <a:endParaRPr lang="en-US" altLang="en-US" sz="3200" i="1" dirty="0">
              <a:ea typeface="ヒラギノ角ゴ ProN W6" charset="-128"/>
              <a:sym typeface="Calibri Bold" charset="0"/>
            </a:endParaRPr>
          </a:p>
        </p:txBody>
      </p:sp>
      <p:sp>
        <p:nvSpPr>
          <p:cNvPr id="7" name="TextBox 6"/>
          <p:cNvSpPr txBox="1"/>
          <p:nvPr/>
        </p:nvSpPr>
        <p:spPr>
          <a:xfrm>
            <a:off x="2125849" y="6177280"/>
            <a:ext cx="4503862" cy="276999"/>
          </a:xfrm>
          <a:prstGeom prst="rect">
            <a:avLst/>
          </a:prstGeom>
          <a:noFill/>
        </p:spPr>
        <p:txBody>
          <a:bodyPr wrap="none" rtlCol="0">
            <a:spAutoFit/>
          </a:bodyPr>
          <a:lstStyle/>
          <a:p>
            <a:r>
              <a:rPr lang="en-US" sz="1200" dirty="0" smtClean="0"/>
              <a:t>Slides and data adapted from </a:t>
            </a:r>
            <a:r>
              <a:rPr lang="en-US" sz="1200" i="1" dirty="0" smtClean="0"/>
              <a:t>The </a:t>
            </a:r>
            <a:r>
              <a:rPr lang="en-US" sz="1200" i="1" dirty="0"/>
              <a:t>Education Trust https://</a:t>
            </a:r>
            <a:r>
              <a:rPr lang="en-US" sz="1200" i="1" dirty="0" err="1"/>
              <a:t>edtrust.org</a:t>
            </a:r>
            <a:r>
              <a:rPr lang="en-US" sz="1200" i="1" dirty="0"/>
              <a:t> </a:t>
            </a:r>
            <a:endParaRPr lang="en-US" sz="1200" dirty="0"/>
          </a:p>
        </p:txBody>
      </p:sp>
      <p:pic>
        <p:nvPicPr>
          <p:cNvPr id="3266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6130" y="2336243"/>
            <a:ext cx="2745119" cy="1464064"/>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532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8705" name="Rectangle 2"/>
          <p:cNvSpPr>
            <a:spLocks noGrp="1" noChangeArrowheads="1"/>
          </p:cNvSpPr>
          <p:nvPr>
            <p:ph idx="1"/>
          </p:nvPr>
        </p:nvSpPr>
        <p:spPr>
          <a:xfrm>
            <a:off x="568960" y="267971"/>
            <a:ext cx="8229600" cy="1312664"/>
          </a:xfrm>
        </p:spPr>
        <p:txBody>
          <a:bodyPr vert="horz" lIns="68580" tIns="34290" rIns="87749" bIns="34290" rtlCol="0">
            <a:noAutofit/>
          </a:bodyPr>
          <a:lstStyle/>
          <a:p>
            <a:pPr marL="0" lvl="1" indent="0">
              <a:buClr>
                <a:schemeClr val="tx1"/>
              </a:buClr>
              <a:buSzPct val="100000"/>
              <a:buNone/>
            </a:pPr>
            <a:r>
              <a:rPr lang="en-US" altLang="en-US" sz="3600" b="1" dirty="0" smtClean="0">
                <a:latin typeface="Calibri Bold" charset="0"/>
                <a:sym typeface="Calibri Bold" charset="0"/>
              </a:rPr>
              <a:t>#2 Teacher Collaboration</a:t>
            </a:r>
          </a:p>
          <a:p>
            <a:pPr marL="180975" lvl="1" indent="-180975">
              <a:buClr>
                <a:schemeClr val="tx1"/>
              </a:buClr>
              <a:buSzPct val="100000"/>
              <a:buFont typeface="Arial" charset="0"/>
              <a:buChar char="•"/>
            </a:pPr>
            <a:r>
              <a:rPr lang="en-US" altLang="en-US" sz="3600" dirty="0" smtClean="0">
                <a:latin typeface="Calibri Bold" charset="0"/>
                <a:sym typeface="Calibri Bold" charset="0"/>
              </a:rPr>
              <a:t>teachers </a:t>
            </a:r>
            <a:r>
              <a:rPr lang="en-US" altLang="en-US" sz="3600" dirty="0">
                <a:latin typeface="Calibri Bold" charset="0"/>
                <a:sym typeface="Calibri Bold" charset="0"/>
              </a:rPr>
              <a:t>spend collaborative time focusing on what students need to learn</a:t>
            </a:r>
            <a:endParaRPr lang="en-US" altLang="en-US" sz="3600" dirty="0">
              <a:latin typeface="Calibri Bold" charset="0"/>
              <a:ea typeface="ヒラギノ角ゴ ProN W6" charset="-128"/>
              <a:sym typeface="Calibri Bold" charset="0"/>
            </a:endParaRPr>
          </a:p>
          <a:p>
            <a:pPr marL="180975" lvl="1" indent="-180975">
              <a:buClr>
                <a:schemeClr val="tx1"/>
              </a:buClr>
              <a:buSzPct val="100000"/>
              <a:buFont typeface="Arial" charset="0"/>
              <a:buChar char="•"/>
            </a:pPr>
            <a:r>
              <a:rPr lang="en-US" altLang="en-US" sz="3600" dirty="0">
                <a:latin typeface="Calibri Bold" charset="0"/>
                <a:sym typeface="Calibri Bold" charset="0"/>
              </a:rPr>
              <a:t>collaborative time is structured with a clear agenda and rules of engagement</a:t>
            </a:r>
            <a:endParaRPr lang="en-US" altLang="en-US" sz="3600" dirty="0">
              <a:latin typeface="Calibri Bold" charset="0"/>
              <a:ea typeface="ヒラギノ角ゴ ProN W6" charset="-128"/>
              <a:sym typeface="Calibri Bold" charset="0"/>
            </a:endParaRPr>
          </a:p>
        </p:txBody>
      </p:sp>
      <p:pic>
        <p:nvPicPr>
          <p:cNvPr id="32870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0433" y="2973507"/>
            <a:ext cx="4822031" cy="3616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707" name="TextBox 4"/>
          <p:cNvSpPr txBox="1">
            <a:spLocks noChangeArrowheads="1"/>
          </p:cNvSpPr>
          <p:nvPr/>
        </p:nvSpPr>
        <p:spPr bwMode="auto">
          <a:xfrm>
            <a:off x="1799330" y="6397798"/>
            <a:ext cx="5304235" cy="384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949" dirty="0">
                <a:latin typeface="Calibri" charset="0"/>
              </a:rPr>
              <a:t>Collaboration/ Ron </a:t>
            </a:r>
            <a:r>
              <a:rPr lang="en-US" altLang="en-US" sz="949" dirty="0" err="1">
                <a:latin typeface="Calibri" charset="0"/>
              </a:rPr>
              <a:t>Mader</a:t>
            </a:r>
            <a:r>
              <a:rPr lang="en-US" altLang="en-US" sz="949" dirty="0">
                <a:latin typeface="Calibri" charset="0"/>
              </a:rPr>
              <a:t>/ Website </a:t>
            </a:r>
            <a:r>
              <a:rPr lang="en-US" altLang="en-US" sz="949" dirty="0">
                <a:latin typeface="Calibri" charset="0"/>
                <a:hlinkClick r:id="rId4"/>
              </a:rPr>
              <a:t>https://www.flickr.com/photos/planeta/</a:t>
            </a:r>
            <a:r>
              <a:rPr lang="en-US" altLang="en-US" sz="949" dirty="0">
                <a:latin typeface="Calibri" charset="0"/>
              </a:rPr>
              <a:t>/12/8/2011/ Photo URL https://</a:t>
            </a:r>
            <a:r>
              <a:rPr lang="en-US" altLang="en-US" sz="949" dirty="0" err="1">
                <a:latin typeface="Calibri" charset="0"/>
              </a:rPr>
              <a:t>www.flickr.com</a:t>
            </a:r>
            <a:r>
              <a:rPr lang="en-US" altLang="en-US" sz="949" dirty="0">
                <a:latin typeface="Calibri" charset="0"/>
              </a:rPr>
              <a:t>/photos/</a:t>
            </a:r>
            <a:r>
              <a:rPr lang="en-US" altLang="en-US" sz="949" dirty="0" err="1">
                <a:latin typeface="Calibri" charset="0"/>
              </a:rPr>
              <a:t>planeta</a:t>
            </a:r>
            <a:r>
              <a:rPr lang="en-US" altLang="en-US" sz="949" dirty="0">
                <a:latin typeface="Calibri" charset="0"/>
              </a:rPr>
              <a:t>/6479325155</a:t>
            </a:r>
          </a:p>
        </p:txBody>
      </p:sp>
    </p:spTree>
    <p:extLst>
      <p:ext uri="{BB962C8B-B14F-4D97-AF65-F5344CB8AC3E}">
        <p14:creationId xmlns:p14="http://schemas.microsoft.com/office/powerpoint/2010/main" val="671996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2"/>
          <p:cNvSpPr>
            <a:spLocks noGrp="1" noChangeArrowheads="1"/>
          </p:cNvSpPr>
          <p:nvPr>
            <p:ph type="title"/>
          </p:nvPr>
        </p:nvSpPr>
        <p:spPr>
          <a:xfrm>
            <a:off x="893135" y="1091655"/>
            <a:ext cx="7293935" cy="1183712"/>
          </a:xfrm>
        </p:spPr>
        <p:txBody>
          <a:bodyPr vert="horz" lIns="68580" tIns="34290" rIns="87749" bIns="34290" rtlCol="0" anchor="t">
            <a:noAutofit/>
          </a:bodyPr>
          <a:lstStyle/>
          <a:p>
            <a:pPr marL="30137" algn="ctr"/>
            <a:r>
              <a:rPr lang="en-US" altLang="en-US" sz="3600" dirty="0">
                <a:latin typeface="Calibri Bold" charset="0"/>
                <a:sym typeface="Calibri Bold" charset="0"/>
              </a:rPr>
              <a:t>#3 Assess frequently to see if students are learning</a:t>
            </a:r>
            <a:endParaRPr lang="en-US" altLang="en-US" sz="3600" dirty="0">
              <a:latin typeface="Calibri Bold" charset="0"/>
              <a:ea typeface="ヒラギノ角ゴ ProN W6" charset="-128"/>
              <a:sym typeface="Calibri Bold" charset="0"/>
            </a:endParaRPr>
          </a:p>
        </p:txBody>
      </p:sp>
      <p:sp>
        <p:nvSpPr>
          <p:cNvPr id="330754" name="Rectangle 3"/>
          <p:cNvSpPr>
            <a:spLocks/>
          </p:cNvSpPr>
          <p:nvPr/>
        </p:nvSpPr>
        <p:spPr bwMode="auto">
          <a:xfrm>
            <a:off x="1360967" y="2445488"/>
            <a:ext cx="6422066" cy="229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200" dirty="0">
                <a:latin typeface="+mn-lt"/>
              </a:rPr>
              <a:t>Successful schools use frequent </a:t>
            </a:r>
            <a:r>
              <a:rPr lang="en-US" altLang="en-US" sz="3200" dirty="0">
                <a:latin typeface="+mn-lt"/>
                <a:sym typeface="Calibri Italic" charset="0"/>
              </a:rPr>
              <a:t>formative</a:t>
            </a:r>
            <a:r>
              <a:rPr lang="en-US" altLang="en-US" sz="3200" dirty="0">
                <a:latin typeface="+mn-lt"/>
              </a:rPr>
              <a:t> assessments--not to give a grade but to see if students are learning what they need </a:t>
            </a:r>
            <a:r>
              <a:rPr lang="en-US" altLang="en-US" sz="3200">
                <a:latin typeface="+mn-lt"/>
              </a:rPr>
              <a:t>to </a:t>
            </a:r>
            <a:r>
              <a:rPr lang="en-US" altLang="en-US" sz="3200" smtClean="0">
                <a:latin typeface="+mn-lt"/>
              </a:rPr>
              <a:t>know.</a:t>
            </a:r>
            <a:endParaRPr lang="en-US" altLang="en-US" sz="3200" dirty="0">
              <a:latin typeface="+mn-lt"/>
            </a:endParaRPr>
          </a:p>
        </p:txBody>
      </p:sp>
    </p:spTree>
    <p:extLst>
      <p:ext uri="{BB962C8B-B14F-4D97-AF65-F5344CB8AC3E}">
        <p14:creationId xmlns:p14="http://schemas.microsoft.com/office/powerpoint/2010/main" val="1288663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4"/>
          <p:cNvSpPr>
            <a:spLocks/>
          </p:cNvSpPr>
          <p:nvPr/>
        </p:nvSpPr>
        <p:spPr bwMode="auto">
          <a:xfrm>
            <a:off x="830570" y="458763"/>
            <a:ext cx="7336464" cy="44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dirty="0">
                <a:latin typeface="Calibri Bold" charset="0"/>
                <a:sym typeface="Calibri Bold" charset="0"/>
              </a:rPr>
              <a:t>#4 Use data to inform instruction</a:t>
            </a:r>
          </a:p>
        </p:txBody>
      </p:sp>
      <p:pic>
        <p:nvPicPr>
          <p:cNvPr id="33280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59196" y="1003642"/>
            <a:ext cx="4907838" cy="24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2804" name="TextBox 1"/>
          <p:cNvSpPr txBox="1">
            <a:spLocks noChangeArrowheads="1"/>
          </p:cNvSpPr>
          <p:nvPr/>
        </p:nvSpPr>
        <p:spPr bwMode="auto">
          <a:xfrm>
            <a:off x="1250156" y="6066776"/>
            <a:ext cx="6497291" cy="384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949">
                <a:latin typeface="Calibri" charset="0"/>
              </a:rPr>
              <a:t>Big Data’s definition illustrated with texts/ Camelia Boban/ Website </a:t>
            </a:r>
            <a:r>
              <a:rPr lang="en-US" altLang="en-US" sz="949">
                <a:latin typeface="Calibri" charset="0"/>
                <a:hlinkClick r:id="rId4"/>
              </a:rPr>
              <a:t>https://commons.wikimedia.org/wiki/User:Camelia.boban/</a:t>
            </a:r>
            <a:r>
              <a:rPr lang="en-US" altLang="en-US" sz="949">
                <a:latin typeface="Calibri" charset="0"/>
              </a:rPr>
              <a:t> </a:t>
            </a:r>
          </a:p>
          <a:p>
            <a:pPr eaLnBrk="1" hangingPunct="1"/>
            <a:r>
              <a:rPr lang="en-US" altLang="en-US" sz="949">
                <a:latin typeface="Calibri" charset="0"/>
              </a:rPr>
              <a:t>6/1 2014/ Photo URL https://commons.wikimedia.org/wiki/File:BigData_2267x1146_white.png</a:t>
            </a:r>
          </a:p>
        </p:txBody>
      </p:sp>
      <p:sp>
        <p:nvSpPr>
          <p:cNvPr id="8" name="Rectangle 3"/>
          <p:cNvSpPr>
            <a:spLocks/>
          </p:cNvSpPr>
          <p:nvPr/>
        </p:nvSpPr>
        <p:spPr bwMode="auto">
          <a:xfrm>
            <a:off x="830571" y="3487126"/>
            <a:ext cx="7336463" cy="242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382588"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marL="39688" indent="0" eaLnBrk="1" hangingPunct="1">
              <a:buNone/>
            </a:pPr>
            <a:r>
              <a:rPr lang="en-US" altLang="en-US" sz="2800" dirty="0"/>
              <a:t>Teachers bring together </a:t>
            </a:r>
            <a:r>
              <a:rPr lang="en-US" altLang="en-US" sz="2800" dirty="0" smtClean="0"/>
              <a:t>student work and data to:</a:t>
            </a:r>
            <a:endParaRPr lang="en-US" altLang="en-US" sz="2800" dirty="0"/>
          </a:p>
          <a:p>
            <a:pPr>
              <a:spcBef>
                <a:spcPts val="527"/>
              </a:spcBef>
            </a:pPr>
            <a:r>
              <a:rPr lang="en-US" altLang="en-US" sz="2200" dirty="0"/>
              <a:t>gauge how learning is going </a:t>
            </a:r>
            <a:r>
              <a:rPr lang="en-US" altLang="en-US" sz="2200" dirty="0" smtClean="0"/>
              <a:t>overall;</a:t>
            </a:r>
          </a:p>
          <a:p>
            <a:pPr>
              <a:spcBef>
                <a:spcPts val="527"/>
              </a:spcBef>
            </a:pPr>
            <a:r>
              <a:rPr lang="en-US" altLang="en-US" sz="2200" dirty="0" smtClean="0"/>
              <a:t>Identify struggling students that need help </a:t>
            </a:r>
            <a:r>
              <a:rPr lang="en-US" altLang="en-US" sz="2200" dirty="0"/>
              <a:t>and </a:t>
            </a:r>
            <a:r>
              <a:rPr lang="en-US" altLang="en-US" sz="2200" dirty="0" smtClean="0"/>
              <a:t>students who have </a:t>
            </a:r>
            <a:r>
              <a:rPr lang="en-US" altLang="en-US" sz="2200" dirty="0"/>
              <a:t>mastered the material and </a:t>
            </a:r>
            <a:r>
              <a:rPr lang="en-US" altLang="en-US" sz="2200" dirty="0" smtClean="0"/>
              <a:t>need challenge;</a:t>
            </a:r>
          </a:p>
          <a:p>
            <a:pPr>
              <a:spcBef>
                <a:spcPts val="527"/>
              </a:spcBef>
            </a:pPr>
            <a:r>
              <a:rPr lang="en-US" altLang="en-US" sz="2200" dirty="0" smtClean="0"/>
              <a:t>see </a:t>
            </a:r>
            <a:r>
              <a:rPr lang="en-US" altLang="en-US" sz="2200" dirty="0"/>
              <a:t>patterns that would be otherwise invisible—or, at least, difficult—for  </a:t>
            </a:r>
            <a:r>
              <a:rPr lang="en-US" altLang="en-US" sz="2200" dirty="0" smtClean="0"/>
              <a:t>individual teachers </a:t>
            </a:r>
            <a:r>
              <a:rPr lang="en-US" altLang="en-US" sz="2200" dirty="0"/>
              <a:t>to </a:t>
            </a:r>
            <a:r>
              <a:rPr lang="en-US" altLang="en-US" sz="2200" dirty="0" smtClean="0"/>
              <a:t>tease out. </a:t>
            </a:r>
            <a:endParaRPr lang="en-US" altLang="en-US" sz="2200" dirty="0"/>
          </a:p>
        </p:txBody>
      </p:sp>
    </p:spTree>
    <p:extLst>
      <p:ext uri="{BB962C8B-B14F-4D97-AF65-F5344CB8AC3E}">
        <p14:creationId xmlns:p14="http://schemas.microsoft.com/office/powerpoint/2010/main" val="2019322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4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50" name="Rectangle 2"/>
          <p:cNvSpPr>
            <a:spLocks noGrp="1" noChangeArrowheads="1"/>
          </p:cNvSpPr>
          <p:nvPr>
            <p:ph type="title"/>
          </p:nvPr>
        </p:nvSpPr>
        <p:spPr>
          <a:xfrm>
            <a:off x="1598414" y="959383"/>
            <a:ext cx="6174879" cy="562571"/>
          </a:xfrm>
        </p:spPr>
        <p:txBody>
          <a:bodyPr vert="horz" lIns="68580" tIns="34290" rIns="60960" bIns="34290" rtlCol="0" anchor="t">
            <a:normAutofit/>
          </a:bodyPr>
          <a:lstStyle/>
          <a:p>
            <a:pPr marL="29300"/>
            <a:r>
              <a:rPr lang="en-US" altLang="en-US" sz="3164" b="1">
                <a:solidFill>
                  <a:schemeClr val="bg1"/>
                </a:solidFill>
                <a:latin typeface="Calibri Bold" charset="0"/>
                <a:sym typeface="Calibri Bold" charset="0"/>
              </a:rPr>
              <a:t>#5 Build personal relationships</a:t>
            </a:r>
            <a:endParaRPr lang="en-US" altLang="en-US" sz="3164" b="1">
              <a:solidFill>
                <a:schemeClr val="bg1"/>
              </a:solidFill>
              <a:latin typeface="Calibri Bold" charset="0"/>
              <a:ea typeface="ヒラギノ角ゴ ProN W6" charset="-128"/>
              <a:sym typeface="Calibri Bold" charset="0"/>
            </a:endParaRPr>
          </a:p>
        </p:txBody>
      </p:sp>
      <p:sp>
        <p:nvSpPr>
          <p:cNvPr id="184324" name="Rectangle 4"/>
          <p:cNvSpPr>
            <a:spLocks/>
          </p:cNvSpPr>
          <p:nvPr/>
        </p:nvSpPr>
        <p:spPr bwMode="auto">
          <a:xfrm>
            <a:off x="1357313" y="1533674"/>
            <a:ext cx="3439046" cy="144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810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810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38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95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marL="331503" indent="-301367">
              <a:spcBef>
                <a:spcPct val="0"/>
              </a:spcBef>
              <a:buClr>
                <a:schemeClr val="bg1"/>
              </a:buClr>
              <a:buSzPct val="125000"/>
              <a:defRPr/>
            </a:pPr>
            <a:r>
              <a:rPr lang="en-US" altLang="en-US" sz="2109" dirty="0">
                <a:solidFill>
                  <a:schemeClr val="bg1"/>
                </a:solidFill>
              </a:rPr>
              <a:t>between students</a:t>
            </a:r>
          </a:p>
          <a:p>
            <a:pPr marL="331503" indent="-301367">
              <a:spcBef>
                <a:spcPct val="0"/>
              </a:spcBef>
              <a:buClr>
                <a:schemeClr val="bg1"/>
              </a:buClr>
              <a:buSzPct val="125000"/>
              <a:defRPr/>
            </a:pPr>
            <a:r>
              <a:rPr lang="en-US" altLang="en-US" sz="2109" dirty="0">
                <a:solidFill>
                  <a:schemeClr val="bg1"/>
                </a:solidFill>
              </a:rPr>
              <a:t>between students,</a:t>
            </a:r>
          </a:p>
          <a:p>
            <a:pPr eaLnBrk="1" hangingPunct="1">
              <a:spcBef>
                <a:spcPct val="0"/>
              </a:spcBef>
              <a:buClr>
                <a:schemeClr val="bg1"/>
              </a:buClr>
              <a:buSzPct val="125000"/>
              <a:buFont typeface="Arial" charset="0"/>
              <a:buNone/>
              <a:defRPr/>
            </a:pPr>
            <a:r>
              <a:rPr lang="en-US" altLang="en-US" sz="2109" dirty="0">
                <a:solidFill>
                  <a:schemeClr val="bg1"/>
                </a:solidFill>
              </a:rPr>
              <a:t>teachers, and principals</a:t>
            </a:r>
          </a:p>
          <a:p>
            <a:pPr marL="331503" indent="-301367">
              <a:spcBef>
                <a:spcPct val="0"/>
              </a:spcBef>
              <a:buClr>
                <a:schemeClr val="bg1"/>
              </a:buClr>
              <a:buSzPct val="125000"/>
              <a:defRPr/>
            </a:pPr>
            <a:r>
              <a:rPr lang="en-US" altLang="en-US" sz="2109" dirty="0">
                <a:solidFill>
                  <a:schemeClr val="bg1"/>
                </a:solidFill>
              </a:rPr>
              <a:t>between teachers</a:t>
            </a:r>
          </a:p>
          <a:p>
            <a:pPr marL="391776" indent="-361640">
              <a:spcBef>
                <a:spcPct val="0"/>
              </a:spcBef>
              <a:buClrTx/>
              <a:buSzTx/>
              <a:defRPr/>
            </a:pPr>
            <a:endParaRPr lang="en-US" altLang="en-US" sz="2109" dirty="0">
              <a:solidFill>
                <a:schemeClr val="bg1"/>
              </a:solidFill>
            </a:endParaRPr>
          </a:p>
        </p:txBody>
      </p:sp>
      <p:sp>
        <p:nvSpPr>
          <p:cNvPr id="3" name="TextBox 2"/>
          <p:cNvSpPr txBox="1"/>
          <p:nvPr/>
        </p:nvSpPr>
        <p:spPr>
          <a:xfrm>
            <a:off x="1143000" y="6415066"/>
            <a:ext cx="6630293" cy="238399"/>
          </a:xfrm>
          <a:prstGeom prst="rect">
            <a:avLst/>
          </a:prstGeom>
          <a:solidFill>
            <a:schemeClr val="tx1"/>
          </a:solidFill>
          <a:ln>
            <a:solidFill>
              <a:schemeClr val="bg1"/>
            </a:solidFill>
          </a:ln>
        </p:spPr>
        <p:txBody>
          <a:bodyPr>
            <a:spAutoFit/>
          </a:bodyPr>
          <a:lstStyle/>
          <a:p>
            <a:pPr eaLnBrk="1" hangingPunct="1">
              <a:defRPr/>
            </a:pPr>
            <a:r>
              <a:rPr lang="en-US" sz="949" dirty="0">
                <a:solidFill>
                  <a:schemeClr val="bg1"/>
                </a:solidFill>
                <a:latin typeface="+mj-lt"/>
              </a:rPr>
              <a:t>San Salvador Build Site/ Own Work/ 3/13/2013/Photo URL https://</a:t>
            </a:r>
            <a:r>
              <a:rPr lang="en-US" sz="949" dirty="0" err="1">
                <a:solidFill>
                  <a:schemeClr val="bg1"/>
                </a:solidFill>
                <a:latin typeface="+mj-lt"/>
              </a:rPr>
              <a:t>commons.wikimedia.org</a:t>
            </a:r>
            <a:r>
              <a:rPr lang="en-US" sz="949" dirty="0">
                <a:solidFill>
                  <a:schemeClr val="bg1"/>
                </a:solidFill>
                <a:latin typeface="+mj-lt"/>
              </a:rPr>
              <a:t>/wiki/File:San_Salvador_Build_Site-11.jpg </a:t>
            </a:r>
          </a:p>
        </p:txBody>
      </p:sp>
    </p:spTree>
    <p:extLst>
      <p:ext uri="{BB962C8B-B14F-4D97-AF65-F5344CB8AC3E}">
        <p14:creationId xmlns:p14="http://schemas.microsoft.com/office/powerpoint/2010/main" val="339910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914630"/>
            <a:ext cx="9144000" cy="79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898" name="Rectangle 2"/>
          <p:cNvSpPr>
            <a:spLocks/>
          </p:cNvSpPr>
          <p:nvPr/>
        </p:nvSpPr>
        <p:spPr bwMode="auto">
          <a:xfrm>
            <a:off x="1357312" y="4438185"/>
            <a:ext cx="6469559" cy="241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1pPr>
            <a:lvl2pPr marL="742950" indent="-28575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2pPr>
            <a:lvl3pPr marL="11430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3pPr>
            <a:lvl4pPr marL="16002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4pPr>
            <a:lvl5pPr marL="20574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5pPr>
            <a:lvl6pPr marL="25146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6pPr>
            <a:lvl7pPr marL="29718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7pPr>
            <a:lvl8pPr marL="34290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8pPr>
            <a:lvl9pPr marL="38862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9pPr>
          </a:lstStyle>
          <a:p>
            <a:pPr eaLnBrk="1" hangingPunct="1">
              <a:spcBef>
                <a:spcPct val="0"/>
              </a:spcBef>
              <a:buSzTx/>
              <a:buFontTx/>
              <a:buNone/>
            </a:pPr>
            <a:r>
              <a:rPr lang="en-US" altLang="en-US" sz="1688" dirty="0">
                <a:latin typeface="Calibri" charset="0"/>
                <a:sym typeface="Calibri Bold" charset="0"/>
              </a:rPr>
              <a:t>The analogy that might make the student</a:t>
            </a:r>
            <a:r>
              <a:rPr lang="ja-JP" altLang="en-US" sz="1688" dirty="0">
                <a:latin typeface="Calibri" charset="0"/>
                <a:sym typeface="Calibri Bold" charset="0"/>
              </a:rPr>
              <a:t>’</a:t>
            </a:r>
            <a:r>
              <a:rPr lang="en-US" altLang="ja-JP" sz="1688" dirty="0">
                <a:latin typeface="Calibri" charset="0"/>
                <a:sym typeface="Calibri Bold" charset="0"/>
              </a:rPr>
              <a:t>s view more comprehensible to adults is to imagine oneself on a ship sailing across an unknown sea, to an unknown destination.  An adult would be desperate to know where he is going.  But a child only knows he is going to school... The chart is neither available nor understandable to him...Very quickly, the daily life on board ship becomes all important...The daily chores, the demands, the inspections, become the reality, not the voyage, nor the destination.</a:t>
            </a:r>
          </a:p>
          <a:p>
            <a:pPr algn="r" eaLnBrk="1" hangingPunct="1">
              <a:spcBef>
                <a:spcPct val="0"/>
              </a:spcBef>
              <a:buSzTx/>
              <a:buFontTx/>
              <a:buNone/>
            </a:pPr>
            <a:r>
              <a:rPr lang="en-US" altLang="ja-JP" sz="949" dirty="0">
                <a:latin typeface="Calibri" charset="0"/>
                <a:sym typeface="Calibri Bold" charset="0"/>
              </a:rPr>
              <a:t>Mary Alice White</a:t>
            </a:r>
          </a:p>
        </p:txBody>
      </p:sp>
    </p:spTree>
    <p:extLst>
      <p:ext uri="{BB962C8B-B14F-4D97-AF65-F5344CB8AC3E}">
        <p14:creationId xmlns:p14="http://schemas.microsoft.com/office/powerpoint/2010/main" val="709488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891" y="0"/>
            <a:ext cx="915889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946" name="Rectangle 4"/>
          <p:cNvSpPr>
            <a:spLocks/>
          </p:cNvSpPr>
          <p:nvPr/>
        </p:nvSpPr>
        <p:spPr bwMode="auto">
          <a:xfrm>
            <a:off x="173826" y="92125"/>
            <a:ext cx="8781455" cy="2294236"/>
          </a:xfrm>
          <a:prstGeom prst="rect">
            <a:avLst/>
          </a:prstGeom>
          <a:solidFill>
            <a:schemeClr val="bg1"/>
          </a:solidFill>
          <a:ln w="25400">
            <a:solidFill>
              <a:schemeClr val="tx1"/>
            </a:solidFill>
            <a:miter lim="800000"/>
            <a:headEnd/>
            <a:tailEnd/>
          </a:ln>
        </p:spPr>
        <p:txBody>
          <a:bodyPr lIns="0" tIns="0" rIns="3048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Font typeface="Calibri" charset="0"/>
              <a:buChar char="•"/>
            </a:pPr>
            <a:r>
              <a:rPr lang="en-US" altLang="en-US" sz="3600" dirty="0">
                <a:ea typeface="ＭＳ Ｐゴシック" charset="-128"/>
              </a:rPr>
              <a:t>Successes with clarifying learning targets for students</a:t>
            </a:r>
          </a:p>
          <a:p>
            <a:pPr eaLnBrk="1" hangingPunct="1">
              <a:spcBef>
                <a:spcPct val="0"/>
              </a:spcBef>
              <a:buClrTx/>
              <a:buFont typeface="Calibri" charset="0"/>
              <a:buChar char="•"/>
            </a:pPr>
            <a:r>
              <a:rPr lang="en-US" altLang="en-US" sz="3600" dirty="0">
                <a:ea typeface="ＭＳ Ｐゴシック" charset="-128"/>
              </a:rPr>
              <a:t>Discuss with your elbow partner and be prepared to discuss with the group</a:t>
            </a:r>
          </a:p>
        </p:txBody>
      </p:sp>
      <p:sp>
        <p:nvSpPr>
          <p:cNvPr id="338947" name="TextBox 7"/>
          <p:cNvSpPr txBox="1">
            <a:spLocks noChangeArrowheads="1"/>
          </p:cNvSpPr>
          <p:nvPr/>
        </p:nvSpPr>
        <p:spPr bwMode="auto">
          <a:xfrm>
            <a:off x="0" y="6473536"/>
            <a:ext cx="4770128" cy="384464"/>
          </a:xfrm>
          <a:prstGeom prst="rect">
            <a:avLst/>
          </a:prstGeom>
          <a:solidFill>
            <a:schemeClr val="bg1"/>
          </a:solidFill>
          <a:ln w="25400">
            <a:solidFill>
              <a:schemeClr val="tx1"/>
            </a:solidFill>
            <a:miter lim="800000"/>
            <a:headEnd/>
            <a:tailEnd/>
          </a:ln>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949">
                <a:latin typeface="Calibri" charset="0"/>
              </a:rPr>
              <a:t>Share keyboard button/ Got Credit https://www.flickr.com/photos/jakerust/ March 16, 2015</a:t>
            </a:r>
          </a:p>
          <a:p>
            <a:pPr algn="ctr" eaLnBrk="1" hangingPunct="1"/>
            <a:r>
              <a:rPr lang="en-US" altLang="en-US" sz="949">
                <a:latin typeface="Calibri" charset="0"/>
              </a:rPr>
              <a:t>Photo URL https://www.flickr.com/photos/jakerust/16649920968</a:t>
            </a:r>
          </a:p>
        </p:txBody>
      </p:sp>
    </p:spTree>
    <p:extLst>
      <p:ext uri="{BB962C8B-B14F-4D97-AF65-F5344CB8AC3E}">
        <p14:creationId xmlns:p14="http://schemas.microsoft.com/office/powerpoint/2010/main" val="820307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0993" name="Rectangle 2"/>
          <p:cNvSpPr>
            <a:spLocks noGrp="1" noChangeArrowheads="1"/>
          </p:cNvSpPr>
          <p:nvPr>
            <p:ph idx="1"/>
          </p:nvPr>
        </p:nvSpPr>
        <p:spPr>
          <a:xfrm>
            <a:off x="0" y="3194043"/>
            <a:ext cx="9144000" cy="3206757"/>
          </a:xfrm>
        </p:spPr>
        <p:txBody>
          <a:bodyPr vert="horz" lIns="0" tIns="0" rIns="241102" bIns="0" rtlCol="0">
            <a:normAutofit/>
          </a:bodyPr>
          <a:lstStyle/>
          <a:p>
            <a:pPr marL="239713" indent="-119063">
              <a:spcBef>
                <a:spcPct val="0"/>
              </a:spcBef>
              <a:buNone/>
              <a:tabLst>
                <a:tab pos="393700" algn="l"/>
              </a:tabLst>
            </a:pPr>
            <a:r>
              <a:rPr lang="en-US" altLang="en-US" dirty="0"/>
              <a:t>•	Familiarity with CCSSM and NGSS practices that lead to fundamental changes in teaching and learning in the classroom</a:t>
            </a:r>
          </a:p>
          <a:p>
            <a:pPr marL="239713" indent="-119063">
              <a:spcBef>
                <a:spcPct val="0"/>
              </a:spcBef>
              <a:buNone/>
              <a:tabLst>
                <a:tab pos="393700" algn="l"/>
              </a:tabLst>
            </a:pPr>
            <a:r>
              <a:rPr lang="en-US" altLang="en-US" dirty="0"/>
              <a:t>•	Common understanding of importance of big ideas, tied to the CCSSM and NGSS, to focus instruction </a:t>
            </a:r>
          </a:p>
          <a:p>
            <a:pPr marL="239713" indent="-119063">
              <a:spcBef>
                <a:spcPct val="0"/>
              </a:spcBef>
              <a:buNone/>
              <a:tabLst>
                <a:tab pos="393700" algn="l"/>
              </a:tabLst>
            </a:pPr>
            <a:r>
              <a:rPr lang="en-US" altLang="en-US" dirty="0"/>
              <a:t>•	Common understanding of how to construct learning progressions to focus learning on the big ideas and articulate a formative assessment plan</a:t>
            </a:r>
          </a:p>
          <a:p>
            <a:pPr marL="241093" indent="-120547">
              <a:buNone/>
            </a:pPr>
            <a:endParaRPr lang="en-US" altLang="en-US" dirty="0"/>
          </a:p>
        </p:txBody>
      </p:sp>
      <p:pic>
        <p:nvPicPr>
          <p:cNvPr id="2" name="Picture 1"/>
          <p:cNvPicPr>
            <a:picLocks noChangeAspect="1"/>
          </p:cNvPicPr>
          <p:nvPr/>
        </p:nvPicPr>
        <p:blipFill>
          <a:blip r:embed="rId3"/>
          <a:stretch>
            <a:fillRect/>
          </a:stretch>
        </p:blipFill>
        <p:spPr>
          <a:xfrm>
            <a:off x="0" y="-62725"/>
            <a:ext cx="9144000" cy="3256767"/>
          </a:xfrm>
          <a:prstGeom prst="rect">
            <a:avLst/>
          </a:prstGeom>
        </p:spPr>
      </p:pic>
      <p:sp>
        <p:nvSpPr>
          <p:cNvPr id="3" name="TextBox 2"/>
          <p:cNvSpPr txBox="1"/>
          <p:nvPr/>
        </p:nvSpPr>
        <p:spPr>
          <a:xfrm>
            <a:off x="0" y="6400800"/>
            <a:ext cx="8038098" cy="461665"/>
          </a:xfrm>
          <a:prstGeom prst="rect">
            <a:avLst/>
          </a:prstGeom>
          <a:noFill/>
        </p:spPr>
        <p:txBody>
          <a:bodyPr wrap="square" rtlCol="0">
            <a:spAutoFit/>
          </a:bodyPr>
          <a:lstStyle/>
          <a:p>
            <a:r>
              <a:rPr lang="en-US" altLang="en-US" sz="1200" dirty="0">
                <a:latin typeface="Calibri" charset="0"/>
                <a:ea typeface="ＭＳ Ｐゴシック" charset="-128"/>
              </a:rPr>
              <a:t>Goals Soccer Centre PLC/ 2/5/2014/ Photo URL https://</a:t>
            </a:r>
            <a:r>
              <a:rPr lang="en-US" altLang="en-US" sz="1200" dirty="0" err="1">
                <a:latin typeface="Calibri" charset="0"/>
                <a:ea typeface="ＭＳ Ｐゴシック" charset="-128"/>
              </a:rPr>
              <a:t>commons.wikimedia.org</a:t>
            </a:r>
            <a:r>
              <a:rPr lang="en-US" altLang="en-US" sz="1200" dirty="0">
                <a:latin typeface="Calibri" charset="0"/>
                <a:ea typeface="ＭＳ Ｐゴシック" charset="-128"/>
              </a:rPr>
              <a:t>/wiki/</a:t>
            </a:r>
            <a:r>
              <a:rPr lang="en-US" altLang="en-US" sz="1200" dirty="0" err="1">
                <a:latin typeface="Calibri" charset="0"/>
                <a:ea typeface="ＭＳ Ｐゴシック" charset="-128"/>
              </a:rPr>
              <a:t>File:Goals_Soccer_Centres_plc_logo.jpg</a:t>
            </a:r>
            <a:endParaRPr lang="en-US" altLang="en-US" sz="1200" dirty="0">
              <a:latin typeface="Calibri" charset="0"/>
              <a:ea typeface="ＭＳ Ｐゴシック" charset="-128"/>
            </a:endParaRPr>
          </a:p>
          <a:p>
            <a:endParaRPr lang="en-US" sz="1200" dirty="0"/>
          </a:p>
        </p:txBody>
      </p:sp>
    </p:spTree>
    <p:extLst>
      <p:ext uri="{BB962C8B-B14F-4D97-AF65-F5344CB8AC3E}">
        <p14:creationId xmlns:p14="http://schemas.microsoft.com/office/powerpoint/2010/main" val="1688288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3041" name="Rectangle 1"/>
          <p:cNvSpPr>
            <a:spLocks noGrp="1" noChangeArrowheads="1"/>
          </p:cNvSpPr>
          <p:nvPr>
            <p:ph type="title"/>
          </p:nvPr>
        </p:nvSpPr>
        <p:spPr/>
        <p:txBody>
          <a:bodyPr/>
          <a:lstStyle/>
          <a:p>
            <a:pPr eaLnBrk="1" hangingPunct="1"/>
            <a:r>
              <a:rPr lang="en-US" altLang="en-US"/>
              <a:t>Question….</a:t>
            </a:r>
          </a:p>
        </p:txBody>
      </p:sp>
      <p:sp>
        <p:nvSpPr>
          <p:cNvPr id="107522" name="Rectangle 2"/>
          <p:cNvSpPr>
            <a:spLocks noGrp="1" noChangeArrowheads="1"/>
          </p:cNvSpPr>
          <p:nvPr>
            <p:ph idx="1"/>
          </p:nvPr>
        </p:nvSpPr>
        <p:spPr/>
        <p:txBody>
          <a:bodyPr/>
          <a:lstStyle/>
          <a:p>
            <a:pPr marL="0" indent="0">
              <a:spcBef>
                <a:spcPct val="0"/>
              </a:spcBef>
              <a:buNone/>
            </a:pPr>
            <a:r>
              <a:rPr lang="en-US" altLang="en-US"/>
              <a:t>What do we </a:t>
            </a:r>
            <a:r>
              <a:rPr lang="en-US" altLang="en-US" u="sng">
                <a:latin typeface="Calibri Bold" charset="0"/>
                <a:sym typeface="Calibri Bold" charset="0"/>
              </a:rPr>
              <a:t>really</a:t>
            </a:r>
            <a:r>
              <a:rPr lang="en-US" altLang="en-US"/>
              <a:t> want for our students?  </a:t>
            </a:r>
          </a:p>
          <a:p>
            <a:pPr marL="0" indent="0">
              <a:buNone/>
            </a:pPr>
            <a:endParaRPr lang="en-US" altLang="en-US"/>
          </a:p>
          <a:p>
            <a:pPr marL="0" indent="0">
              <a:buNone/>
            </a:pPr>
            <a:endParaRPr lang="en-US" altLang="en-US"/>
          </a:p>
          <a:p>
            <a:pPr marL="0" indent="0">
              <a:buNone/>
            </a:pPr>
            <a:endParaRPr lang="en-US" altLang="en-US"/>
          </a:p>
          <a:p>
            <a:pPr marL="0" indent="0">
              <a:buNone/>
            </a:pPr>
            <a:r>
              <a:rPr lang="en-US" altLang="en-US"/>
              <a:t>That is, what attributes of effective math and science learners do we hope to develop with our students?</a:t>
            </a:r>
          </a:p>
        </p:txBody>
      </p:sp>
      <p:grpSp>
        <p:nvGrpSpPr>
          <p:cNvPr id="107529" name="Group 9"/>
          <p:cNvGrpSpPr>
            <a:grpSpLocks/>
          </p:cNvGrpSpPr>
          <p:nvPr/>
        </p:nvGrpSpPr>
        <p:grpSpPr bwMode="auto">
          <a:xfrm>
            <a:off x="4226254" y="2532405"/>
            <a:ext cx="3318495" cy="2503103"/>
            <a:chOff x="0" y="0"/>
            <a:chExt cx="3964" cy="2989"/>
          </a:xfrm>
        </p:grpSpPr>
        <p:sp>
          <p:nvSpPr>
            <p:cNvPr id="343044" name="Freeform 3"/>
            <p:cNvSpPr>
              <a:spLocks/>
            </p:cNvSpPr>
            <p:nvPr/>
          </p:nvSpPr>
          <p:spPr bwMode="auto">
            <a:xfrm>
              <a:off x="0" y="530"/>
              <a:ext cx="3964" cy="2459"/>
            </a:xfrm>
            <a:custGeom>
              <a:avLst/>
              <a:gdLst>
                <a:gd name="T0" fmla="*/ 2 w 20879"/>
                <a:gd name="T1" fmla="*/ 1 h 20683"/>
                <a:gd name="T2" fmla="*/ 6 w 20879"/>
                <a:gd name="T3" fmla="*/ 0 h 20683"/>
                <a:gd name="T4" fmla="*/ 9 w 20879"/>
                <a:gd name="T5" fmla="*/ 1 h 20683"/>
                <a:gd name="T6" fmla="*/ 13 w 20879"/>
                <a:gd name="T7" fmla="*/ 0 h 20683"/>
                <a:gd name="T8" fmla="*/ 14 w 20879"/>
                <a:gd name="T9" fmla="*/ 0 h 20683"/>
                <a:gd name="T10" fmla="*/ 18 w 20879"/>
                <a:gd name="T11" fmla="*/ 0 h 20683"/>
                <a:gd name="T12" fmla="*/ 19 w 20879"/>
                <a:gd name="T13" fmla="*/ 0 h 20683"/>
                <a:gd name="T14" fmla="*/ 23 w 20879"/>
                <a:gd name="T15" fmla="*/ 0 h 20683"/>
                <a:gd name="T16" fmla="*/ 24 w 20879"/>
                <a:gd name="T17" fmla="*/ 1 h 20683"/>
                <a:gd name="T18" fmla="*/ 26 w 20879"/>
                <a:gd name="T19" fmla="*/ 1 h 20683"/>
                <a:gd name="T20" fmla="*/ 26 w 20879"/>
                <a:gd name="T21" fmla="*/ 2 h 20683"/>
                <a:gd name="T22" fmla="*/ 25 w 20879"/>
                <a:gd name="T23" fmla="*/ 3 h 20683"/>
                <a:gd name="T24" fmla="*/ 24 w 20879"/>
                <a:gd name="T25" fmla="*/ 3 h 20683"/>
                <a:gd name="T26" fmla="*/ 20 w 20879"/>
                <a:gd name="T27" fmla="*/ 4 h 20683"/>
                <a:gd name="T28" fmla="*/ 18 w 20879"/>
                <a:gd name="T29" fmla="*/ 4 h 20683"/>
                <a:gd name="T30" fmla="*/ 13 w 20879"/>
                <a:gd name="T31" fmla="*/ 4 h 20683"/>
                <a:gd name="T32" fmla="*/ 10 w 20879"/>
                <a:gd name="T33" fmla="*/ 4 h 20683"/>
                <a:gd name="T34" fmla="*/ 4 w 20879"/>
                <a:gd name="T35" fmla="*/ 3 h 20683"/>
                <a:gd name="T36" fmla="*/ 4 w 20879"/>
                <a:gd name="T37" fmla="*/ 3 h 20683"/>
                <a:gd name="T38" fmla="*/ 1 w 20879"/>
                <a:gd name="T39" fmla="*/ 3 h 20683"/>
                <a:gd name="T40" fmla="*/ 1 w 20879"/>
                <a:gd name="T41" fmla="*/ 2 h 20683"/>
                <a:gd name="T42" fmla="*/ 0 w 20879"/>
                <a:gd name="T43" fmla="*/ 2 h 20683"/>
                <a:gd name="T44" fmla="*/ 2 w 20879"/>
                <a:gd name="T45" fmla="*/ 1 h 20683"/>
                <a:gd name="T46" fmla="*/ 2 w 20879"/>
                <a:gd name="T47" fmla="*/ 1 h 20683"/>
                <a:gd name="T48" fmla="*/ 2 w 20879"/>
                <a:gd name="T49" fmla="*/ 1 h 206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879" h="20683">
                  <a:moveTo>
                    <a:pt x="1901" y="6810"/>
                  </a:moveTo>
                  <a:cubicBezTo>
                    <a:pt x="1658" y="4404"/>
                    <a:pt x="2907" y="2187"/>
                    <a:pt x="4691" y="1860"/>
                  </a:cubicBezTo>
                  <a:cubicBezTo>
                    <a:pt x="5414" y="1727"/>
                    <a:pt x="6149" y="1926"/>
                    <a:pt x="6778" y="2423"/>
                  </a:cubicBezTo>
                  <a:cubicBezTo>
                    <a:pt x="7445" y="727"/>
                    <a:pt x="9003" y="82"/>
                    <a:pt x="10259" y="983"/>
                  </a:cubicBezTo>
                  <a:cubicBezTo>
                    <a:pt x="10478" y="1141"/>
                    <a:pt x="10680" y="1341"/>
                    <a:pt x="10857" y="1576"/>
                  </a:cubicBezTo>
                  <a:cubicBezTo>
                    <a:pt x="11377" y="170"/>
                    <a:pt x="12642" y="-401"/>
                    <a:pt x="13683" y="300"/>
                  </a:cubicBezTo>
                  <a:cubicBezTo>
                    <a:pt x="13971" y="494"/>
                    <a:pt x="14222" y="775"/>
                    <a:pt x="14418" y="1121"/>
                  </a:cubicBezTo>
                  <a:cubicBezTo>
                    <a:pt x="15255" y="-209"/>
                    <a:pt x="16734" y="-373"/>
                    <a:pt x="17722" y="754"/>
                  </a:cubicBezTo>
                  <a:cubicBezTo>
                    <a:pt x="18137" y="1228"/>
                    <a:pt x="18417" y="1881"/>
                    <a:pt x="18513" y="2602"/>
                  </a:cubicBezTo>
                  <a:cubicBezTo>
                    <a:pt x="19885" y="3107"/>
                    <a:pt x="20694" y="5020"/>
                    <a:pt x="20321" y="6875"/>
                  </a:cubicBezTo>
                  <a:cubicBezTo>
                    <a:pt x="20289" y="7031"/>
                    <a:pt x="20250" y="7183"/>
                    <a:pt x="20203" y="7332"/>
                  </a:cubicBezTo>
                  <a:cubicBezTo>
                    <a:pt x="21303" y="9265"/>
                    <a:pt x="21034" y="12034"/>
                    <a:pt x="19601" y="13519"/>
                  </a:cubicBezTo>
                  <a:cubicBezTo>
                    <a:pt x="19155" y="13981"/>
                    <a:pt x="18629" y="14280"/>
                    <a:pt x="18072" y="14387"/>
                  </a:cubicBezTo>
                  <a:cubicBezTo>
                    <a:pt x="18060" y="16466"/>
                    <a:pt x="16800" y="18138"/>
                    <a:pt x="15258" y="18122"/>
                  </a:cubicBezTo>
                  <a:cubicBezTo>
                    <a:pt x="14743" y="18116"/>
                    <a:pt x="14238" y="17918"/>
                    <a:pt x="13801" y="17551"/>
                  </a:cubicBezTo>
                  <a:cubicBezTo>
                    <a:pt x="13280" y="19882"/>
                    <a:pt x="11460" y="21199"/>
                    <a:pt x="9738" y="20493"/>
                  </a:cubicBezTo>
                  <a:cubicBezTo>
                    <a:pt x="9016" y="20197"/>
                    <a:pt x="8392" y="19572"/>
                    <a:pt x="7973" y="18723"/>
                  </a:cubicBezTo>
                  <a:cubicBezTo>
                    <a:pt x="6209" y="20159"/>
                    <a:pt x="3920" y="19387"/>
                    <a:pt x="2859" y="16999"/>
                  </a:cubicBezTo>
                  <a:cubicBezTo>
                    <a:pt x="2846" y="16969"/>
                    <a:pt x="2833" y="16938"/>
                    <a:pt x="2820" y="16908"/>
                  </a:cubicBezTo>
                  <a:cubicBezTo>
                    <a:pt x="1666" y="17090"/>
                    <a:pt x="620" y="15979"/>
                    <a:pt x="485" y="14425"/>
                  </a:cubicBezTo>
                  <a:cubicBezTo>
                    <a:pt x="412" y="13597"/>
                    <a:pt x="615" y="12768"/>
                    <a:pt x="1038" y="12160"/>
                  </a:cubicBezTo>
                  <a:cubicBezTo>
                    <a:pt x="39" y="11366"/>
                    <a:pt x="-297" y="9623"/>
                    <a:pt x="288" y="8267"/>
                  </a:cubicBezTo>
                  <a:cubicBezTo>
                    <a:pt x="626" y="7485"/>
                    <a:pt x="1218" y="6968"/>
                    <a:pt x="1883" y="6875"/>
                  </a:cubicBezTo>
                  <a:lnTo>
                    <a:pt x="1901" y="6810"/>
                  </a:lnTo>
                  <a:close/>
                  <a:moveTo>
                    <a:pt x="1901" y="6810"/>
                  </a:moveTo>
                </a:path>
              </a:pathLst>
            </a:custGeom>
            <a:solidFill>
              <a:srgbClr val="4F81BD"/>
            </a:solidFill>
            <a:ln w="25400" cap="flat">
              <a:solidFill>
                <a:srgbClr val="395E89"/>
              </a:solidFill>
              <a:prstDash val="solid"/>
              <a:round/>
              <a:headEnd type="none" w="med" len="med"/>
              <a:tailEnd type="none" w="med" len="med"/>
            </a:ln>
          </p:spPr>
          <p:txBody>
            <a:bodyPr lIns="0" tIns="0" rIns="0" bIns="0"/>
            <a:lstStyle/>
            <a:p>
              <a:endParaRPr lang="en-US" sz="949"/>
            </a:p>
          </p:txBody>
        </p:sp>
        <p:sp>
          <p:nvSpPr>
            <p:cNvPr id="343045" name="Freeform 4"/>
            <p:cNvSpPr>
              <a:spLocks/>
            </p:cNvSpPr>
            <p:nvPr/>
          </p:nvSpPr>
          <p:spPr bwMode="auto">
            <a:xfrm>
              <a:off x="594" y="315"/>
              <a:ext cx="408" cy="4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4F81BD"/>
            </a:solidFill>
            <a:ln w="25400" cap="flat">
              <a:solidFill>
                <a:srgbClr val="395E89"/>
              </a:solidFill>
              <a:prstDash val="solid"/>
              <a:round/>
              <a:headEnd type="none" w="med" len="med"/>
              <a:tailEnd type="none" w="med" len="med"/>
            </a:ln>
          </p:spPr>
          <p:txBody>
            <a:bodyPr lIns="0" tIns="0" rIns="0" bIns="0"/>
            <a:lstStyle/>
            <a:p>
              <a:endParaRPr lang="en-US" sz="949"/>
            </a:p>
          </p:txBody>
        </p:sp>
        <p:sp>
          <p:nvSpPr>
            <p:cNvPr id="343046" name="Freeform 5"/>
            <p:cNvSpPr>
              <a:spLocks/>
            </p:cNvSpPr>
            <p:nvPr/>
          </p:nvSpPr>
          <p:spPr bwMode="auto">
            <a:xfrm>
              <a:off x="399" y="108"/>
              <a:ext cx="272" cy="2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4F81BD"/>
            </a:solidFill>
            <a:ln w="25400" cap="flat">
              <a:solidFill>
                <a:srgbClr val="395E89"/>
              </a:solidFill>
              <a:prstDash val="solid"/>
              <a:round/>
              <a:headEnd type="none" w="med" len="med"/>
              <a:tailEnd type="none" w="med" len="med"/>
            </a:ln>
          </p:spPr>
          <p:txBody>
            <a:bodyPr lIns="0" tIns="0" rIns="0" bIns="0"/>
            <a:lstStyle/>
            <a:p>
              <a:endParaRPr lang="en-US" sz="949"/>
            </a:p>
          </p:txBody>
        </p:sp>
        <p:sp>
          <p:nvSpPr>
            <p:cNvPr id="343047" name="Freeform 6"/>
            <p:cNvSpPr>
              <a:spLocks/>
            </p:cNvSpPr>
            <p:nvPr/>
          </p:nvSpPr>
          <p:spPr bwMode="auto">
            <a:xfrm>
              <a:off x="297" y="0"/>
              <a:ext cx="136" cy="13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21600" y="10800"/>
                  </a:moveTo>
                </a:path>
              </a:pathLst>
            </a:custGeom>
            <a:solidFill>
              <a:srgbClr val="4F81BD"/>
            </a:solidFill>
            <a:ln w="25400" cap="flat">
              <a:solidFill>
                <a:srgbClr val="395E89"/>
              </a:solidFill>
              <a:prstDash val="solid"/>
              <a:round/>
              <a:headEnd type="none" w="med" len="med"/>
              <a:tailEnd type="none" w="med" len="med"/>
            </a:ln>
          </p:spPr>
          <p:txBody>
            <a:bodyPr lIns="0" tIns="0" rIns="0" bIns="0"/>
            <a:lstStyle/>
            <a:p>
              <a:endParaRPr lang="en-US" sz="949"/>
            </a:p>
          </p:txBody>
        </p:sp>
        <p:sp>
          <p:nvSpPr>
            <p:cNvPr id="343048" name="AutoShape 7"/>
            <p:cNvSpPr>
              <a:spLocks/>
            </p:cNvSpPr>
            <p:nvPr/>
          </p:nvSpPr>
          <p:spPr bwMode="auto">
            <a:xfrm>
              <a:off x="200" y="656"/>
              <a:ext cx="3633" cy="2091"/>
            </a:xfrm>
            <a:custGeom>
              <a:avLst/>
              <a:gdLst>
                <a:gd name="T0" fmla="*/ 7 w 21600"/>
                <a:gd name="T1" fmla="*/ 13 h 21600"/>
                <a:gd name="T2" fmla="*/ 0 w 21600"/>
                <a:gd name="T3" fmla="*/ 12 h 21600"/>
                <a:gd name="T4" fmla="*/ 12 w 21600"/>
                <a:gd name="T5" fmla="*/ 17 h 21600"/>
                <a:gd name="T6" fmla="*/ 9 w 21600"/>
                <a:gd name="T7" fmla="*/ 18 h 21600"/>
                <a:gd name="T8" fmla="*/ 37 w 21600"/>
                <a:gd name="T9" fmla="*/ 20 h 21600"/>
                <a:gd name="T10" fmla="*/ 35 w 21600"/>
                <a:gd name="T11" fmla="*/ 19 h 21600"/>
                <a:gd name="T12" fmla="*/ 69 w 21600"/>
                <a:gd name="T13" fmla="*/ 17 h 21600"/>
                <a:gd name="T14" fmla="*/ 68 w 21600"/>
                <a:gd name="T15" fmla="*/ 18 h 21600"/>
                <a:gd name="T16" fmla="*/ 83 w 21600"/>
                <a:gd name="T17" fmla="*/ 11 h 21600"/>
                <a:gd name="T18" fmla="*/ 91 w 21600"/>
                <a:gd name="T19" fmla="*/ 15 h 21600"/>
                <a:gd name="T20" fmla="*/ 103 w 21600"/>
                <a:gd name="T21" fmla="*/ 7 h 21600"/>
                <a:gd name="T22" fmla="*/ 99 w 21600"/>
                <a:gd name="T23" fmla="*/ 8 h 21600"/>
                <a:gd name="T24" fmla="*/ 94 w 21600"/>
                <a:gd name="T25" fmla="*/ 2 h 21600"/>
                <a:gd name="T26" fmla="*/ 94 w 21600"/>
                <a:gd name="T27" fmla="*/ 2 h 21600"/>
                <a:gd name="T28" fmla="*/ 70 w 21600"/>
                <a:gd name="T29" fmla="*/ 1 h 21600"/>
                <a:gd name="T30" fmla="*/ 72 w 21600"/>
                <a:gd name="T31" fmla="*/ 0 h 21600"/>
                <a:gd name="T32" fmla="*/ 52 w 21600"/>
                <a:gd name="T33" fmla="*/ 1 h 21600"/>
                <a:gd name="T34" fmla="*/ 53 w 21600"/>
                <a:gd name="T35" fmla="*/ 0 h 21600"/>
                <a:gd name="T36" fmla="*/ 31 w 21600"/>
                <a:gd name="T37" fmla="*/ 2 h 21600"/>
                <a:gd name="T38" fmla="*/ 34 w 21600"/>
                <a:gd name="T39" fmla="*/ 2 h 21600"/>
                <a:gd name="T40" fmla="*/ 5 w 21600"/>
                <a:gd name="T41" fmla="*/ 7 h 21600"/>
                <a:gd name="T42" fmla="*/ 5 w 21600"/>
                <a:gd name="T43" fmla="*/ 6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600" h="21600">
                  <a:moveTo>
                    <a:pt x="1380" y="14010"/>
                  </a:moveTo>
                  <a:cubicBezTo>
                    <a:pt x="899" y="14066"/>
                    <a:pt x="417" y="13902"/>
                    <a:pt x="0" y="13542"/>
                  </a:cubicBezTo>
                  <a:moveTo>
                    <a:pt x="2598" y="19137"/>
                  </a:moveTo>
                  <a:cubicBezTo>
                    <a:pt x="2405" y="19250"/>
                    <a:pt x="2202" y="19325"/>
                    <a:pt x="1994" y="19361"/>
                  </a:cubicBezTo>
                  <a:moveTo>
                    <a:pt x="7802" y="21600"/>
                  </a:moveTo>
                  <a:cubicBezTo>
                    <a:pt x="7657" y="21279"/>
                    <a:pt x="7535" y="20936"/>
                    <a:pt x="7438" y="20577"/>
                  </a:cubicBezTo>
                  <a:moveTo>
                    <a:pt x="14532" y="19050"/>
                  </a:moveTo>
                  <a:cubicBezTo>
                    <a:pt x="14510" y="19430"/>
                    <a:pt x="14462" y="19806"/>
                    <a:pt x="14386" y="20172"/>
                  </a:cubicBezTo>
                  <a:moveTo>
                    <a:pt x="17421" y="12116"/>
                  </a:moveTo>
                  <a:cubicBezTo>
                    <a:pt x="18513" y="12896"/>
                    <a:pt x="19202" y="14528"/>
                    <a:pt x="19193" y="16310"/>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cubicBezTo>
                    <a:pt x="1016" y="7632"/>
                    <a:pt x="974" y="7353"/>
                    <a:pt x="948" y="7071"/>
                  </a:cubicBezTo>
                </a:path>
              </a:pathLst>
            </a:custGeom>
            <a:noFill/>
            <a:ln w="25400" cap="flat">
              <a:solidFill>
                <a:srgbClr val="395E89"/>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949"/>
            </a:p>
          </p:txBody>
        </p:sp>
        <p:sp>
          <p:nvSpPr>
            <p:cNvPr id="343049" name="Rectangle 8"/>
            <p:cNvSpPr>
              <a:spLocks/>
            </p:cNvSpPr>
            <p:nvPr/>
          </p:nvSpPr>
          <p:spPr bwMode="auto">
            <a:xfrm>
              <a:off x="549" y="1120"/>
              <a:ext cx="259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20092" tIns="20092" rIns="20092" bIns="20092" anchor="ctr"/>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004">
                  <a:solidFill>
                    <a:srgbClr val="FFFFFF"/>
                  </a:solidFill>
                  <a:ea typeface="ＭＳ Ｐゴシック" charset="-128"/>
                </a:rPr>
                <a:t>This is easily lost in this era of testing and accountability!</a:t>
              </a:r>
            </a:p>
          </p:txBody>
        </p:sp>
      </p:grpSp>
    </p:spTree>
    <p:extLst>
      <p:ext uri="{BB962C8B-B14F-4D97-AF65-F5344CB8AC3E}">
        <p14:creationId xmlns:p14="http://schemas.microsoft.com/office/powerpoint/2010/main" val="1139252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7522">
                                            <p:txEl>
                                              <p:pRg st="0" end="0"/>
                                            </p:txEl>
                                          </p:spTgt>
                                        </p:tgtEl>
                                        <p:attrNameLst>
                                          <p:attrName>style.visibility</p:attrName>
                                        </p:attrNameLst>
                                      </p:cBhvr>
                                      <p:to>
                                        <p:strVal val="visible"/>
                                      </p:to>
                                    </p:set>
                                    <p:anim calcmode="lin" valueType="num">
                                      <p:cBhvr>
                                        <p:cTn id="7" dur="1000" fill="hold"/>
                                        <p:tgtEl>
                                          <p:spTgt spid="10752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0752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0752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752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7522">
                                            <p:txEl>
                                              <p:pRg st="4" end="4"/>
                                            </p:txEl>
                                          </p:spTgt>
                                        </p:tgtEl>
                                        <p:attrNameLst>
                                          <p:attrName>style.visibility</p:attrName>
                                        </p:attrNameLst>
                                      </p:cBhvr>
                                      <p:to>
                                        <p:strVal val="visible"/>
                                      </p:to>
                                    </p:set>
                                    <p:anim calcmode="lin" valueType="num">
                                      <p:cBhvr>
                                        <p:cTn id="15" dur="1000" fill="hold"/>
                                        <p:tgtEl>
                                          <p:spTgt spid="107522">
                                            <p:txEl>
                                              <p:pRg st="4" end="4"/>
                                            </p:txEl>
                                          </p:spTgt>
                                        </p:tgtEl>
                                        <p:attrNameLst>
                                          <p:attrName>ppt_w</p:attrName>
                                        </p:attrNameLst>
                                      </p:cBhvr>
                                      <p:tavLst>
                                        <p:tav tm="0">
                                          <p:val>
                                            <p:fltVal val="0"/>
                                          </p:val>
                                        </p:tav>
                                        <p:tav tm="100000">
                                          <p:val>
                                            <p:strVal val="#ppt_w"/>
                                          </p:val>
                                        </p:tav>
                                      </p:tavLst>
                                    </p:anim>
                                    <p:anim calcmode="lin" valueType="num">
                                      <p:cBhvr>
                                        <p:cTn id="16" dur="1000" fill="hold"/>
                                        <p:tgtEl>
                                          <p:spTgt spid="107522">
                                            <p:txEl>
                                              <p:pRg st="4" end="4"/>
                                            </p:txEl>
                                          </p:spTgt>
                                        </p:tgtEl>
                                        <p:attrNameLst>
                                          <p:attrName>ppt_h</p:attrName>
                                        </p:attrNameLst>
                                      </p:cBhvr>
                                      <p:tavLst>
                                        <p:tav tm="0">
                                          <p:val>
                                            <p:fltVal val="0"/>
                                          </p:val>
                                        </p:tav>
                                        <p:tav tm="100000">
                                          <p:val>
                                            <p:strVal val="#ppt_h"/>
                                          </p:val>
                                        </p:tav>
                                      </p:tavLst>
                                    </p:anim>
                                    <p:anim calcmode="lin" valueType="num">
                                      <p:cBhvr>
                                        <p:cTn id="17" dur="1000" fill="hold"/>
                                        <p:tgtEl>
                                          <p:spTgt spid="107522">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7522">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nodeType="clickEffect">
                                  <p:stCondLst>
                                    <p:cond delay="0"/>
                                  </p:stCondLst>
                                  <p:childTnLst>
                                    <p:set>
                                      <p:cBhvr>
                                        <p:cTn id="22" dur="1" fill="hold">
                                          <p:stCondLst>
                                            <p:cond delay="0"/>
                                          </p:stCondLst>
                                        </p:cTn>
                                        <p:tgtEl>
                                          <p:spTgt spid="107529"/>
                                        </p:tgtEl>
                                        <p:attrNameLst>
                                          <p:attrName>style.visibility</p:attrName>
                                        </p:attrNameLst>
                                      </p:cBhvr>
                                      <p:to>
                                        <p:strVal val="visible"/>
                                      </p:to>
                                    </p:set>
                                    <p:anim calcmode="lin" valueType="num">
                                      <p:cBhvr>
                                        <p:cTn id="23" dur="500" fill="hold"/>
                                        <p:tgtEl>
                                          <p:spTgt spid="107529"/>
                                        </p:tgtEl>
                                        <p:attrNameLst>
                                          <p:attrName>ppt_w</p:attrName>
                                        </p:attrNameLst>
                                      </p:cBhvr>
                                      <p:tavLst>
                                        <p:tav tm="0">
                                          <p:val>
                                            <p:fltVal val="0"/>
                                          </p:val>
                                        </p:tav>
                                        <p:tav tm="100000">
                                          <p:val>
                                            <p:strVal val="#ppt_w"/>
                                          </p:val>
                                        </p:tav>
                                      </p:tavLst>
                                    </p:anim>
                                    <p:anim calcmode="lin" valueType="num">
                                      <p:cBhvr>
                                        <p:cTn id="24" dur="500" fill="hold"/>
                                        <p:tgtEl>
                                          <p:spTgt spid="10752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500"/>
                            </p:stCondLst>
                            <p:childTnLst>
                              <p:par>
                                <p:cTn id="26" presetID="15" presetClass="exit" presetSubtype="0" fill="hold" nodeType="afterEffect">
                                  <p:stCondLst>
                                    <p:cond delay="1000"/>
                                  </p:stCondLst>
                                  <p:childTnLst>
                                    <p:anim calcmode="lin" valueType="num">
                                      <p:cBhvr>
                                        <p:cTn id="27" dur="1000"/>
                                        <p:tgtEl>
                                          <p:spTgt spid="107529"/>
                                        </p:tgtEl>
                                        <p:attrNameLst>
                                          <p:attrName>ppt_w</p:attrName>
                                        </p:attrNameLst>
                                      </p:cBhvr>
                                      <p:tavLst>
                                        <p:tav tm="0">
                                          <p:val>
                                            <p:strVal val="ppt_w"/>
                                          </p:val>
                                        </p:tav>
                                        <p:tav tm="100000">
                                          <p:val>
                                            <p:fltVal val="0"/>
                                          </p:val>
                                        </p:tav>
                                      </p:tavLst>
                                    </p:anim>
                                    <p:anim calcmode="lin" valueType="num">
                                      <p:cBhvr>
                                        <p:cTn id="28" dur="1000"/>
                                        <p:tgtEl>
                                          <p:spTgt spid="107529"/>
                                        </p:tgtEl>
                                        <p:attrNameLst>
                                          <p:attrName>ppt_h</p:attrName>
                                        </p:attrNameLst>
                                      </p:cBhvr>
                                      <p:tavLst>
                                        <p:tav tm="0">
                                          <p:val>
                                            <p:strVal val="ppt_h"/>
                                          </p:val>
                                        </p:tav>
                                        <p:tav tm="100000">
                                          <p:val>
                                            <p:fltVal val="0"/>
                                          </p:val>
                                        </p:tav>
                                      </p:tavLst>
                                    </p:anim>
                                    <p:anim calcmode="lin" valueType="num">
                                      <p:cBhvr>
                                        <p:cTn id="29" dur="1000"/>
                                        <p:tgtEl>
                                          <p:spTgt spid="10752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0" dur="1000"/>
                                        <p:tgtEl>
                                          <p:spTgt spid="10752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1" dur="1" fill="hold">
                                          <p:stCondLst>
                                            <p:cond delay="999"/>
                                          </p:stCondLst>
                                        </p:cTn>
                                        <p:tgtEl>
                                          <p:spTgt spid="1075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p:cNvSpPr>
          <p:nvPr/>
        </p:nvSpPr>
        <p:spPr bwMode="auto">
          <a:xfrm>
            <a:off x="412904" y="304800"/>
            <a:ext cx="57714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22860" bIns="0"/>
          <a:lstStyle>
            <a:lvl1pPr marL="571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6921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092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549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066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463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21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378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354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dirty="0"/>
              <a:t>How would you describe an ideal learner?</a:t>
            </a:r>
          </a:p>
        </p:txBody>
      </p:sp>
      <p:sp>
        <p:nvSpPr>
          <p:cNvPr id="2" name="TextBox 1"/>
          <p:cNvSpPr txBox="1"/>
          <p:nvPr/>
        </p:nvSpPr>
        <p:spPr>
          <a:xfrm>
            <a:off x="87077" y="4191001"/>
            <a:ext cx="9056923" cy="2062103"/>
          </a:xfrm>
          <a:prstGeom prst="rect">
            <a:avLst/>
          </a:prstGeom>
          <a:noFill/>
        </p:spPr>
        <p:txBody>
          <a:bodyPr wrap="square" rtlCol="0">
            <a:spAutoFit/>
          </a:bodyPr>
          <a:lstStyle/>
          <a:p>
            <a:pPr marL="171450" indent="-171450">
              <a:buFont typeface="Arial" charset="0"/>
              <a:buChar char="•"/>
            </a:pPr>
            <a:r>
              <a:rPr lang="en-US" altLang="en-US" sz="3200" dirty="0">
                <a:ea typeface="ＭＳ Ｐゴシック" charset="-128"/>
                <a:sym typeface="Calibri" charset="0"/>
              </a:rPr>
              <a:t>What characteristics or behaviors </a:t>
            </a:r>
            <a:r>
              <a:rPr lang="en-US" altLang="en-US" sz="3200" dirty="0" smtClean="0">
                <a:ea typeface="ＭＳ Ｐゴシック" charset="-128"/>
                <a:sym typeface="Calibri" charset="0"/>
              </a:rPr>
              <a:t>does an ‘ideal learner’ exhibit</a:t>
            </a:r>
            <a:r>
              <a:rPr lang="en-US" altLang="en-US" sz="3200" dirty="0">
                <a:ea typeface="ＭＳ Ｐゴシック" charset="-128"/>
                <a:sym typeface="Calibri" charset="0"/>
              </a:rPr>
              <a:t>? </a:t>
            </a:r>
          </a:p>
          <a:p>
            <a:pPr marL="171450" indent="-171450">
              <a:buFont typeface="Arial" charset="0"/>
              <a:buChar char="•"/>
            </a:pPr>
            <a:r>
              <a:rPr lang="en-US" altLang="en-US" sz="3200" dirty="0">
                <a:ea typeface="ＭＳ Ｐゴシック" charset="-128"/>
                <a:sym typeface="Calibri" charset="0"/>
              </a:rPr>
              <a:t>What is it about </a:t>
            </a:r>
            <a:r>
              <a:rPr lang="en-US" altLang="en-US" sz="3200" dirty="0" smtClean="0">
                <a:ea typeface="ＭＳ Ｐゴシック" charset="-128"/>
                <a:sym typeface="Calibri" charset="0"/>
              </a:rPr>
              <a:t>the way ‘ideal learner’s’ approach learning leads to success?</a:t>
            </a:r>
            <a:endParaRPr lang="en-US" altLang="en-US" sz="3200" dirty="0">
              <a:ea typeface="ＭＳ Ｐゴシック" charset="-128"/>
              <a:sym typeface="Arial" charset="0"/>
            </a:endParaRPr>
          </a:p>
        </p:txBody>
      </p:sp>
      <p:pic>
        <p:nvPicPr>
          <p:cNvPr id="11" name="Picture 10"/>
          <p:cNvPicPr>
            <a:picLocks noChangeAspect="1"/>
          </p:cNvPicPr>
          <p:nvPr/>
        </p:nvPicPr>
        <p:blipFill>
          <a:blip r:embed="rId3"/>
          <a:stretch>
            <a:fillRect/>
          </a:stretch>
        </p:blipFill>
        <p:spPr>
          <a:xfrm>
            <a:off x="3644354" y="1524001"/>
            <a:ext cx="5080000" cy="2667000"/>
          </a:xfrm>
          <a:prstGeom prst="rect">
            <a:avLst/>
          </a:prstGeom>
        </p:spPr>
      </p:pic>
    </p:spTree>
    <p:extLst>
      <p:ext uri="{BB962C8B-B14F-4D97-AF65-F5344CB8AC3E}">
        <p14:creationId xmlns:p14="http://schemas.microsoft.com/office/powerpoint/2010/main" val="1458173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11272"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274" name="TextBox 2"/>
          <p:cNvSpPr txBox="1">
            <a:spLocks noChangeArrowheads="1"/>
          </p:cNvSpPr>
          <p:nvPr/>
        </p:nvSpPr>
        <p:spPr bwMode="auto">
          <a:xfrm>
            <a:off x="139392" y="305266"/>
            <a:ext cx="461665" cy="583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900" dirty="0">
                <a:solidFill>
                  <a:schemeClr val="bg1"/>
                </a:solidFill>
                <a:latin typeface="+mn-lt"/>
              </a:rPr>
              <a:t>Hello World/</a:t>
            </a:r>
            <a:r>
              <a:rPr lang="en-US" altLang="en-US" sz="900" dirty="0" err="1">
                <a:solidFill>
                  <a:schemeClr val="bg1"/>
                </a:solidFill>
                <a:latin typeface="+mn-lt"/>
              </a:rPr>
              <a:t>Windell</a:t>
            </a:r>
            <a:r>
              <a:rPr lang="en-US" altLang="en-US" sz="900" dirty="0">
                <a:solidFill>
                  <a:schemeClr val="bg1"/>
                </a:solidFill>
                <a:latin typeface="+mn-lt"/>
              </a:rPr>
              <a:t> </a:t>
            </a:r>
            <a:r>
              <a:rPr lang="en-US" altLang="en-US" sz="900" dirty="0" err="1">
                <a:solidFill>
                  <a:schemeClr val="bg1"/>
                </a:solidFill>
                <a:latin typeface="+mn-lt"/>
              </a:rPr>
              <a:t>Oskay</a:t>
            </a:r>
            <a:r>
              <a:rPr lang="en-US" altLang="en-US" sz="900" dirty="0">
                <a:solidFill>
                  <a:schemeClr val="bg1"/>
                </a:solidFill>
                <a:latin typeface="+mn-lt"/>
              </a:rPr>
              <a:t> website </a:t>
            </a:r>
            <a:r>
              <a:rPr lang="en-US" altLang="en-US" sz="900" dirty="0">
                <a:solidFill>
                  <a:schemeClr val="bg1"/>
                </a:solidFill>
                <a:latin typeface="+mn-lt"/>
                <a:hlinkClick r:id="rId4"/>
              </a:rPr>
              <a:t>https://www.flickr.com/photos/oskay/</a:t>
            </a:r>
            <a:r>
              <a:rPr lang="en-US" altLang="en-US" sz="900" dirty="0">
                <a:solidFill>
                  <a:schemeClr val="bg1"/>
                </a:solidFill>
                <a:latin typeface="+mn-lt"/>
              </a:rPr>
              <a:t> April 24, 2007 </a:t>
            </a:r>
          </a:p>
          <a:p>
            <a:pPr algn="ctr" eaLnBrk="1" hangingPunct="1"/>
            <a:r>
              <a:rPr lang="en-US" altLang="en-US" sz="900" dirty="0">
                <a:solidFill>
                  <a:schemeClr val="bg1"/>
                </a:solidFill>
                <a:latin typeface="+mn-lt"/>
              </a:rPr>
              <a:t>Photo URL https://</a:t>
            </a:r>
            <a:r>
              <a:rPr lang="en-US" altLang="en-US" sz="900" dirty="0" err="1">
                <a:solidFill>
                  <a:schemeClr val="bg1"/>
                </a:solidFill>
                <a:latin typeface="+mn-lt"/>
              </a:rPr>
              <a:t>www.flickr.com</a:t>
            </a:r>
            <a:r>
              <a:rPr lang="en-US" altLang="en-US" sz="900" dirty="0">
                <a:solidFill>
                  <a:schemeClr val="bg1"/>
                </a:solidFill>
                <a:latin typeface="+mn-lt"/>
              </a:rPr>
              <a:t>/photos/</a:t>
            </a:r>
            <a:r>
              <a:rPr lang="en-US" altLang="en-US" sz="900" dirty="0" err="1">
                <a:solidFill>
                  <a:schemeClr val="bg1"/>
                </a:solidFill>
                <a:latin typeface="+mn-lt"/>
              </a:rPr>
              <a:t>oskay</a:t>
            </a:r>
            <a:r>
              <a:rPr lang="en-US" altLang="en-US" sz="900" dirty="0">
                <a:solidFill>
                  <a:schemeClr val="bg1"/>
                </a:solidFill>
                <a:latin typeface="+mn-lt"/>
              </a:rPr>
              <a:t>/472097903</a:t>
            </a:r>
          </a:p>
        </p:txBody>
      </p:sp>
    </p:spTree>
    <p:extLst>
      <p:ext uri="{BB962C8B-B14F-4D97-AF65-F5344CB8AC3E}">
        <p14:creationId xmlns:p14="http://schemas.microsoft.com/office/powerpoint/2010/main" val="678174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1"/>
          <p:cNvSpPr>
            <a:spLocks noGrp="1" noChangeArrowheads="1"/>
          </p:cNvSpPr>
          <p:nvPr>
            <p:ph type="title"/>
          </p:nvPr>
        </p:nvSpPr>
        <p:spPr>
          <a:xfrm>
            <a:off x="628650" y="365126"/>
            <a:ext cx="7886700" cy="1325563"/>
          </a:xfrm>
        </p:spPr>
        <p:txBody>
          <a:bodyPr vert="horz" lIns="68580" tIns="34290" rIns="221010" bIns="34290" rtlCol="0" anchor="ctr">
            <a:noAutofit/>
          </a:bodyPr>
          <a:lstStyle/>
          <a:p>
            <a:pPr algn="l" eaLnBrk="1" hangingPunct="1"/>
            <a:r>
              <a:rPr lang="en-US" altLang="en-US" sz="3600" dirty="0">
                <a:latin typeface="+mn-lt"/>
              </a:rPr>
              <a:t>Video here….</a:t>
            </a:r>
            <a:br>
              <a:rPr lang="en-US" altLang="en-US" sz="3600" dirty="0">
                <a:latin typeface="+mn-lt"/>
              </a:rPr>
            </a:br>
            <a:r>
              <a:rPr lang="en-US" altLang="en-US" sz="2000" u="sng" dirty="0">
                <a:solidFill>
                  <a:srgbClr val="009999"/>
                </a:solidFill>
                <a:latin typeface="+mn-lt"/>
                <a:sym typeface="Cambria" charset="0"/>
                <a:hlinkClick r:id="rId3"/>
              </a:rPr>
              <a:t>https://www.teachingchannel.org/videos/common-core-teaching-division</a:t>
            </a:r>
            <a:endParaRPr lang="en-US" altLang="en-US" sz="2000" u="sng" dirty="0">
              <a:solidFill>
                <a:srgbClr val="009999"/>
              </a:solidFill>
              <a:latin typeface="+mn-lt"/>
              <a:ea typeface="ヒラギノ明朝 ProN W3" charset="-128"/>
              <a:sym typeface="Cambria" charset="0"/>
            </a:endParaRPr>
          </a:p>
        </p:txBody>
      </p:sp>
      <p:sp>
        <p:nvSpPr>
          <p:cNvPr id="347138" name="Rectangle 2"/>
          <p:cNvSpPr>
            <a:spLocks noGrp="1" noChangeArrowheads="1"/>
          </p:cNvSpPr>
          <p:nvPr>
            <p:ph idx="1"/>
          </p:nvPr>
        </p:nvSpPr>
        <p:spPr/>
        <p:txBody>
          <a:bodyPr>
            <a:normAutofit/>
          </a:bodyPr>
          <a:lstStyle/>
          <a:p>
            <a:pPr marL="160729" indent="-160729">
              <a:spcBef>
                <a:spcPct val="0"/>
              </a:spcBef>
            </a:pPr>
            <a:r>
              <a:rPr lang="en-US" altLang="en-US" sz="3200" dirty="0"/>
              <a:t>Some focusing questions:</a:t>
            </a:r>
          </a:p>
          <a:p>
            <a:pPr marL="371685" lvl="1"/>
            <a:r>
              <a:rPr lang="en-US" altLang="en-US" sz="3200" dirty="0"/>
              <a:t>What do you notice about how students engage in the mathematics in this lesson?</a:t>
            </a:r>
          </a:p>
          <a:p>
            <a:pPr marL="371685" lvl="1"/>
            <a:r>
              <a:rPr lang="en-US" altLang="en-US" sz="3200" dirty="0"/>
              <a:t>What do you notice about how students interact with each other, and the teacher, in this lesson?</a:t>
            </a:r>
          </a:p>
          <a:p>
            <a:pPr marL="371685" lvl="1"/>
            <a:r>
              <a:rPr lang="en-US" altLang="en-US" sz="3200" dirty="0"/>
              <a:t>What do you admire about the students in this video?</a:t>
            </a:r>
          </a:p>
        </p:txBody>
      </p:sp>
    </p:spTree>
    <p:extLst>
      <p:ext uri="{BB962C8B-B14F-4D97-AF65-F5344CB8AC3E}">
        <p14:creationId xmlns:p14="http://schemas.microsoft.com/office/powerpoint/2010/main" val="1479816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918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2612" y="352714"/>
            <a:ext cx="5960718" cy="3615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188" name="TextBox 3"/>
          <p:cNvSpPr txBox="1">
            <a:spLocks noChangeArrowheads="1"/>
          </p:cNvSpPr>
          <p:nvPr/>
        </p:nvSpPr>
        <p:spPr bwMode="auto">
          <a:xfrm>
            <a:off x="1980157" y="6088631"/>
            <a:ext cx="5143500" cy="384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949" dirty="0">
                <a:latin typeface="Calibri" charset="0"/>
              </a:rPr>
              <a:t>IBM Think D100 Test/ H. Michael </a:t>
            </a:r>
            <a:r>
              <a:rPr lang="en-US" altLang="en-US" sz="949" dirty="0" err="1">
                <a:latin typeface="Calibri" charset="0"/>
              </a:rPr>
              <a:t>Karshis</a:t>
            </a:r>
            <a:r>
              <a:rPr lang="en-US" altLang="en-US" sz="949" dirty="0">
                <a:latin typeface="Calibri" charset="0"/>
              </a:rPr>
              <a:t> website </a:t>
            </a:r>
            <a:r>
              <a:rPr lang="en-US" altLang="en-US" sz="949" dirty="0">
                <a:latin typeface="Calibri" charset="0"/>
                <a:hlinkClick r:id="rId4"/>
              </a:rPr>
              <a:t>https://www.flickr.com/photos/hmk/</a:t>
            </a:r>
            <a:r>
              <a:rPr lang="en-US" altLang="en-US" sz="949" dirty="0">
                <a:latin typeface="Calibri" charset="0"/>
              </a:rPr>
              <a:t> 8/7/2008/ </a:t>
            </a:r>
          </a:p>
          <a:p>
            <a:pPr algn="ctr" eaLnBrk="1" hangingPunct="1"/>
            <a:r>
              <a:rPr lang="en-US" altLang="en-US" sz="949" dirty="0">
                <a:latin typeface="Calibri" charset="0"/>
              </a:rPr>
              <a:t>Photo URL https://</a:t>
            </a:r>
            <a:r>
              <a:rPr lang="en-US" altLang="en-US" sz="949" dirty="0" err="1">
                <a:latin typeface="Calibri" charset="0"/>
              </a:rPr>
              <a:t>www.flickr.com</a:t>
            </a:r>
            <a:r>
              <a:rPr lang="en-US" altLang="en-US" sz="949" dirty="0">
                <a:latin typeface="Calibri" charset="0"/>
              </a:rPr>
              <a:t>/photos/</a:t>
            </a:r>
            <a:r>
              <a:rPr lang="en-US" altLang="en-US" sz="949" dirty="0" err="1">
                <a:latin typeface="Calibri" charset="0"/>
              </a:rPr>
              <a:t>hmk</a:t>
            </a:r>
            <a:r>
              <a:rPr lang="en-US" altLang="en-US" sz="949" dirty="0">
                <a:latin typeface="Calibri" charset="0"/>
              </a:rPr>
              <a:t>/2741404653</a:t>
            </a:r>
          </a:p>
        </p:txBody>
      </p:sp>
      <p:sp>
        <p:nvSpPr>
          <p:cNvPr id="11" name="TextBox 10"/>
          <p:cNvSpPr txBox="1"/>
          <p:nvPr/>
        </p:nvSpPr>
        <p:spPr>
          <a:xfrm>
            <a:off x="6283331" y="352714"/>
            <a:ext cx="2860670" cy="3693319"/>
          </a:xfrm>
          <a:prstGeom prst="rect">
            <a:avLst/>
          </a:prstGeom>
          <a:noFill/>
        </p:spPr>
        <p:txBody>
          <a:bodyPr wrap="square" rtlCol="0">
            <a:spAutoFit/>
          </a:bodyPr>
          <a:lstStyle/>
          <a:p>
            <a:pPr marL="234950" indent="-234950">
              <a:buFont typeface="Arial" charset="0"/>
              <a:buChar char="•"/>
            </a:pPr>
            <a:r>
              <a:rPr lang="en-US" altLang="en-US" sz="2600" dirty="0">
                <a:latin typeface="Calibri" charset="0"/>
              </a:rPr>
              <a:t>Think about general characteristics and attributes in math and/ or science that you would hope for, for </a:t>
            </a:r>
            <a:r>
              <a:rPr lang="en-US" altLang="en-US" sz="2600" u="sng" dirty="0">
                <a:latin typeface="Calibri" charset="0"/>
                <a:sym typeface="Calibri Bold" charset="0"/>
              </a:rPr>
              <a:t>all</a:t>
            </a:r>
            <a:r>
              <a:rPr lang="en-US" altLang="en-US" sz="2600" dirty="0">
                <a:latin typeface="Calibri" charset="0"/>
              </a:rPr>
              <a:t> of your students</a:t>
            </a:r>
            <a:r>
              <a:rPr lang="en-US" altLang="en-US" sz="2600" dirty="0" smtClean="0">
                <a:latin typeface="Calibri" charset="0"/>
              </a:rPr>
              <a:t>.</a:t>
            </a:r>
            <a:endParaRPr lang="en-US" altLang="en-US" sz="2600" dirty="0">
              <a:latin typeface="Calibri" charset="0"/>
            </a:endParaRPr>
          </a:p>
        </p:txBody>
      </p:sp>
      <p:sp>
        <p:nvSpPr>
          <p:cNvPr id="12" name="TextBox 2"/>
          <p:cNvSpPr txBox="1">
            <a:spLocks noChangeArrowheads="1"/>
          </p:cNvSpPr>
          <p:nvPr/>
        </p:nvSpPr>
        <p:spPr bwMode="auto">
          <a:xfrm>
            <a:off x="135354" y="4297808"/>
            <a:ext cx="855144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marL="234950" indent="-234950" eaLnBrk="1" hangingPunct="1">
              <a:lnSpc>
                <a:spcPct val="80000"/>
              </a:lnSpc>
              <a:buFont typeface="Arial" charset="0"/>
              <a:buChar char="•"/>
            </a:pPr>
            <a:r>
              <a:rPr lang="en-US" altLang="en-US" sz="2600" dirty="0" smtClean="0">
                <a:latin typeface="Calibri" charset="0"/>
              </a:rPr>
              <a:t>Think </a:t>
            </a:r>
            <a:r>
              <a:rPr lang="en-US" altLang="en-US" sz="2600" dirty="0">
                <a:latin typeface="Calibri" charset="0"/>
              </a:rPr>
              <a:t>about broader characteristics and attributes (beyond </a:t>
            </a:r>
            <a:r>
              <a:rPr lang="en-US" altLang="en-US" sz="2600" dirty="0" smtClean="0">
                <a:latin typeface="Calibri" charset="0"/>
              </a:rPr>
              <a:t>math and </a:t>
            </a:r>
            <a:r>
              <a:rPr lang="en-US" altLang="en-US" sz="2600" dirty="0">
                <a:latin typeface="Calibri" charset="0"/>
              </a:rPr>
              <a:t>science) that you would hope for, for </a:t>
            </a:r>
            <a:r>
              <a:rPr lang="en-US" altLang="en-US" sz="2600" u="sng" dirty="0">
                <a:latin typeface="Calibri" charset="0"/>
                <a:sym typeface="Calibri Bold" charset="0"/>
              </a:rPr>
              <a:t>all</a:t>
            </a:r>
            <a:r>
              <a:rPr lang="en-US" altLang="en-US" sz="2600" dirty="0">
                <a:latin typeface="Calibri" charset="0"/>
              </a:rPr>
              <a:t> of your students</a:t>
            </a:r>
            <a:r>
              <a:rPr lang="en-US" altLang="en-US" sz="2600" dirty="0" smtClean="0">
                <a:latin typeface="Calibri" charset="0"/>
              </a:rPr>
              <a:t>.</a:t>
            </a:r>
            <a:endParaRPr lang="en-US" altLang="en-US" sz="2600" dirty="0">
              <a:latin typeface="Calibri" charset="0"/>
            </a:endParaRPr>
          </a:p>
          <a:p>
            <a:pPr marL="234950" indent="-234950" eaLnBrk="1" hangingPunct="1">
              <a:lnSpc>
                <a:spcPct val="80000"/>
              </a:lnSpc>
              <a:buFont typeface="Arial" charset="0"/>
              <a:buChar char="•"/>
            </a:pPr>
            <a:r>
              <a:rPr lang="en-US" altLang="en-US" sz="2600" dirty="0">
                <a:latin typeface="Calibri" charset="0"/>
              </a:rPr>
              <a:t>Write a few (2-3 per category) of these characteristics/ attributes on chart paper to share with the rest of the group.</a:t>
            </a:r>
          </a:p>
        </p:txBody>
      </p:sp>
    </p:spTree>
    <p:extLst>
      <p:ext uri="{BB962C8B-B14F-4D97-AF65-F5344CB8AC3E}">
        <p14:creationId xmlns:p14="http://schemas.microsoft.com/office/powerpoint/2010/main" val="1353785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9787" y="319884"/>
            <a:ext cx="4626046" cy="34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3283" name="TextBox 4"/>
          <p:cNvSpPr txBox="1">
            <a:spLocks noChangeArrowheads="1"/>
          </p:cNvSpPr>
          <p:nvPr/>
        </p:nvSpPr>
        <p:spPr bwMode="auto">
          <a:xfrm>
            <a:off x="439786" y="4071938"/>
            <a:ext cx="823637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2800" dirty="0">
                <a:latin typeface="Calibri" charset="0"/>
              </a:rPr>
              <a:t>Are there </a:t>
            </a:r>
            <a:r>
              <a:rPr lang="en-US" altLang="en-US" sz="2800" dirty="0" smtClean="0">
                <a:latin typeface="Calibri" charset="0"/>
              </a:rPr>
              <a:t>characteristics and/ or attributes </a:t>
            </a:r>
            <a:r>
              <a:rPr lang="en-US" altLang="en-US" sz="2800" dirty="0">
                <a:latin typeface="Calibri" charset="0"/>
              </a:rPr>
              <a:t>that stood out for you?</a:t>
            </a:r>
          </a:p>
          <a:p>
            <a:pPr eaLnBrk="1" hangingPunct="1"/>
            <a:r>
              <a:rPr lang="en-US" altLang="en-US" sz="2800" dirty="0">
                <a:latin typeface="Calibri" charset="0"/>
              </a:rPr>
              <a:t>Where do you think your students are now in relation to these statements?</a:t>
            </a:r>
          </a:p>
        </p:txBody>
      </p:sp>
      <p:sp>
        <p:nvSpPr>
          <p:cNvPr id="353284" name="TextBox 5"/>
          <p:cNvSpPr txBox="1">
            <a:spLocks noChangeArrowheads="1"/>
          </p:cNvSpPr>
          <p:nvPr/>
        </p:nvSpPr>
        <p:spPr bwMode="auto">
          <a:xfrm>
            <a:off x="1317129" y="6031911"/>
            <a:ext cx="6389192" cy="384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949">
                <a:latin typeface="Calibri" charset="0"/>
              </a:rPr>
              <a:t>Starry Night In MOMA Gallery/ 3/14/2008/  </a:t>
            </a:r>
          </a:p>
          <a:p>
            <a:pPr algn="ctr" eaLnBrk="1" hangingPunct="1"/>
            <a:r>
              <a:rPr lang="en-US" altLang="en-US" sz="949" dirty="0">
                <a:latin typeface="Calibri" charset="0"/>
              </a:rPr>
              <a:t>Photo URL https://</a:t>
            </a:r>
            <a:r>
              <a:rPr lang="en-US" altLang="en-US" sz="949" dirty="0" err="1">
                <a:latin typeface="Calibri" charset="0"/>
              </a:rPr>
              <a:t>commons.wikimedia.org</a:t>
            </a:r>
            <a:r>
              <a:rPr lang="en-US" altLang="en-US" sz="949" dirty="0">
                <a:latin typeface="Calibri" charset="0"/>
              </a:rPr>
              <a:t>/wiki/</a:t>
            </a:r>
            <a:r>
              <a:rPr lang="en-US" altLang="en-US" sz="949" dirty="0" err="1">
                <a:latin typeface="Calibri" charset="0"/>
              </a:rPr>
              <a:t>File:Starry-night-in-moma-gallery.jpg</a:t>
            </a:r>
            <a:r>
              <a:rPr lang="en-US" altLang="en-US" sz="949" dirty="0">
                <a:latin typeface="Calibri" charset="0"/>
              </a:rPr>
              <a:t> </a:t>
            </a:r>
          </a:p>
        </p:txBody>
      </p:sp>
      <p:sp>
        <p:nvSpPr>
          <p:cNvPr id="9" name="Rectangle 2"/>
          <p:cNvSpPr txBox="1">
            <a:spLocks noChangeArrowheads="1"/>
          </p:cNvSpPr>
          <p:nvPr/>
        </p:nvSpPr>
        <p:spPr>
          <a:xfrm>
            <a:off x="5439465" y="319884"/>
            <a:ext cx="3236701" cy="34407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pPr>
            <a:r>
              <a:rPr lang="en-US" altLang="en-US" dirty="0" smtClean="0"/>
              <a:t>Take a Gallery Walk and Reflect:</a:t>
            </a:r>
          </a:p>
          <a:p>
            <a:pPr marL="0" indent="0"/>
            <a:r>
              <a:rPr lang="en-US" altLang="en-US" dirty="0" smtClean="0"/>
              <a:t>What common themes do you see in the characteristics and/ or attributes that have been identified?</a:t>
            </a:r>
            <a:endParaRPr lang="en-US" altLang="en-US" dirty="0"/>
          </a:p>
        </p:txBody>
      </p:sp>
    </p:spTree>
    <p:extLst>
      <p:ext uri="{BB962C8B-B14F-4D97-AF65-F5344CB8AC3E}">
        <p14:creationId xmlns:p14="http://schemas.microsoft.com/office/powerpoint/2010/main" val="1061390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2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5390" y="1526977"/>
            <a:ext cx="4345688" cy="253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351234" name="Rectangle 2"/>
          <p:cNvSpPr>
            <a:spLocks/>
          </p:cNvSpPr>
          <p:nvPr/>
        </p:nvSpPr>
        <p:spPr bwMode="auto">
          <a:xfrm>
            <a:off x="4010312" y="1151930"/>
            <a:ext cx="2625238" cy="3408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21431" bIns="0">
            <a:spAutoFit/>
          </a:bodyPr>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215">
                <a:ea typeface="ＭＳ Ｐゴシック" charset="-128"/>
              </a:rPr>
              <a:t>Released April 9, 2013</a:t>
            </a:r>
          </a:p>
        </p:txBody>
      </p:sp>
      <p:pic>
        <p:nvPicPr>
          <p:cNvPr id="3512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9067" y="3643313"/>
            <a:ext cx="1701106" cy="205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351236" name="Rectangle 4"/>
          <p:cNvSpPr>
            <a:spLocks/>
          </p:cNvSpPr>
          <p:nvPr/>
        </p:nvSpPr>
        <p:spPr bwMode="auto">
          <a:xfrm>
            <a:off x="1478701" y="4547444"/>
            <a:ext cx="3696891" cy="109165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21431" bIns="0"/>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215">
                <a:ea typeface="ＭＳ Ｐゴシック" charset="-128"/>
              </a:rPr>
              <a:t>Free pdf</a:t>
            </a:r>
          </a:p>
          <a:p>
            <a:pPr algn="ctr" eaLnBrk="1" hangingPunct="1">
              <a:spcBef>
                <a:spcPct val="0"/>
              </a:spcBef>
              <a:buClrTx/>
              <a:buSzTx/>
              <a:buFontTx/>
              <a:buNone/>
            </a:pPr>
            <a:r>
              <a:rPr lang="en-US" altLang="en-US" sz="2215" u="sng">
                <a:ea typeface="ＭＳ Ｐゴシック" charset="-128"/>
                <a:hlinkClick r:id="rId5"/>
              </a:rPr>
              <a:t>http://www.nap.edu/catalog.php?record_id=13165</a:t>
            </a:r>
            <a:endParaRPr lang="en-US" altLang="en-US" sz="2215" u="sng">
              <a:ea typeface="ＭＳ Ｐゴシック" charset="-128"/>
            </a:endParaRPr>
          </a:p>
        </p:txBody>
      </p:sp>
    </p:spTree>
    <p:extLst>
      <p:ext uri="{BB962C8B-B14F-4D97-AF65-F5344CB8AC3E}">
        <p14:creationId xmlns:p14="http://schemas.microsoft.com/office/powerpoint/2010/main" val="174120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5329" name="Picture 1"/>
          <p:cNvPicPr>
            <a:picLocks noChangeAspect="1"/>
          </p:cNvPicPr>
          <p:nvPr/>
        </p:nvPicPr>
        <p:blipFill>
          <a:blip r:embed="rId3">
            <a:alphaModFix amt="71000"/>
            <a:extLst>
              <a:ext uri="{28A0092B-C50C-407E-A947-70E740481C1C}">
                <a14:useLocalDpi xmlns:a14="http://schemas.microsoft.com/office/drawing/2010/main" val="0"/>
              </a:ext>
            </a:extLst>
          </a:blip>
          <a:srcRect/>
          <a:stretch>
            <a:fillRect/>
          </a:stretch>
        </p:blipFill>
        <p:spPr bwMode="auto">
          <a:xfrm>
            <a:off x="1140489" y="855576"/>
            <a:ext cx="6860512" cy="5145174"/>
          </a:xfrm>
          <a:prstGeom prst="rect">
            <a:avLst/>
          </a:prstGeom>
          <a:noFill/>
          <a:ln>
            <a:noFill/>
          </a:ln>
          <a:extLst>
            <a:ext uri="{909E8E84-426E-40DD-AFC4-6F175D3DCCD1}">
              <a14:hiddenFill xmlns:a14="http://schemas.microsoft.com/office/drawing/2010/main">
                <a:solidFill>
                  <a:srgbClr val="FFFFFF">
                    <a:alpha val="7097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4" name="Rectangle 2"/>
          <p:cNvSpPr>
            <a:spLocks noGrp="1" noChangeArrowheads="1"/>
          </p:cNvSpPr>
          <p:nvPr>
            <p:ph idx="1"/>
          </p:nvPr>
        </p:nvSpPr>
        <p:spPr>
          <a:xfrm>
            <a:off x="1143838" y="1063191"/>
            <a:ext cx="3106694" cy="3732051"/>
          </a:xfrm>
        </p:spPr>
        <p:txBody>
          <a:bodyPr/>
          <a:lstStyle/>
          <a:p>
            <a:pPr marL="0" indent="0">
              <a:spcBef>
                <a:spcPct val="0"/>
              </a:spcBef>
              <a:buNone/>
              <a:defRPr/>
            </a:pPr>
            <a:r>
              <a:rPr lang="en-US" altLang="en-US" sz="2848" dirty="0"/>
              <a:t>Read</a:t>
            </a:r>
            <a:endParaRPr lang="en-US" sz="2848" dirty="0"/>
          </a:p>
          <a:p>
            <a:pPr marL="492232" lvl="1" indent="-301367">
              <a:spcBef>
                <a:spcPct val="0"/>
              </a:spcBef>
              <a:buFont typeface="Arial" charset="0"/>
              <a:buChar char="•"/>
              <a:defRPr/>
            </a:pPr>
            <a:r>
              <a:rPr lang="en-US" sz="1898" dirty="0"/>
              <a:t>Read the Standards for Mathematical Practice on pages 6-8 of the CCSSM. </a:t>
            </a:r>
          </a:p>
          <a:p>
            <a:pPr marL="492232" lvl="1" indent="-301367">
              <a:spcBef>
                <a:spcPct val="0"/>
              </a:spcBef>
              <a:buFont typeface="Arial" charset="0"/>
              <a:buChar char="•"/>
              <a:defRPr/>
            </a:pPr>
            <a:r>
              <a:rPr lang="en-US" sz="1898" dirty="0"/>
              <a:t>Read the Science and Engineering Practices from the new NGSS</a:t>
            </a:r>
            <a:r>
              <a:rPr lang="en-US" dirty="0" smtClean="0"/>
              <a:t>.</a:t>
            </a:r>
          </a:p>
          <a:p>
            <a:pPr marL="160729" indent="-160729">
              <a:spcBef>
                <a:spcPct val="0"/>
              </a:spcBef>
              <a:defRPr/>
            </a:pPr>
            <a:endParaRPr lang="en-US" dirty="0" smtClean="0"/>
          </a:p>
        </p:txBody>
      </p:sp>
      <p:sp>
        <p:nvSpPr>
          <p:cNvPr id="5" name="Rectangle 1"/>
          <p:cNvSpPr txBox="1">
            <a:spLocks noChangeArrowheads="1"/>
          </p:cNvSpPr>
          <p:nvPr/>
        </p:nvSpPr>
        <p:spPr bwMode="auto">
          <a:xfrm>
            <a:off x="4772917" y="1063192"/>
            <a:ext cx="3053954" cy="2807828"/>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Lst>
        </p:spPr>
        <p:txBody>
          <a:bodyPr lIns="20092" tIns="20092" rIns="20092" bIns="20092"/>
          <a:lst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a:lstStyle>
          <a:p>
            <a:pPr algn="l" eaLnBrk="1" hangingPunct="1">
              <a:defRPr/>
            </a:pPr>
            <a:r>
              <a:rPr lang="en-US" altLang="en-US" sz="2848" kern="0" dirty="0"/>
              <a:t>Reflect</a:t>
            </a:r>
          </a:p>
          <a:p>
            <a:pPr marL="301367" indent="-301367" algn="l" eaLnBrk="1" hangingPunct="1">
              <a:buFont typeface="Arial" charset="0"/>
              <a:buChar char="•"/>
              <a:defRPr/>
            </a:pPr>
            <a:r>
              <a:rPr lang="en-US" altLang="en-US" sz="1898" kern="0" dirty="0"/>
              <a:t>Where do you see evidence of the characteristics/ attributes you identified earlier in the math and science practices?</a:t>
            </a:r>
          </a:p>
          <a:p>
            <a:pPr marL="301367" indent="-301367" algn="l" eaLnBrk="1" hangingPunct="1">
              <a:buFont typeface="Arial" charset="0"/>
              <a:buChar char="•"/>
              <a:defRPr/>
            </a:pPr>
            <a:r>
              <a:rPr lang="en-US" altLang="en-US" sz="1898" kern="0" dirty="0"/>
              <a:t>What do these math and science practices mean for our future teaching?</a:t>
            </a:r>
          </a:p>
        </p:txBody>
      </p:sp>
      <p:sp>
        <p:nvSpPr>
          <p:cNvPr id="6" name="TextBox 5"/>
          <p:cNvSpPr txBox="1"/>
          <p:nvPr/>
        </p:nvSpPr>
        <p:spPr>
          <a:xfrm>
            <a:off x="2160983" y="5475643"/>
            <a:ext cx="5223867" cy="384464"/>
          </a:xfrm>
          <a:prstGeom prst="rect">
            <a:avLst/>
          </a:prstGeom>
          <a:solidFill>
            <a:schemeClr val="bg1"/>
          </a:solidFill>
          <a:ln w="25400">
            <a:solidFill>
              <a:schemeClr val="tx1"/>
            </a:solidFill>
          </a:ln>
        </p:spPr>
        <p:txBody>
          <a:bodyPr>
            <a:spAutoFit/>
          </a:bodyPr>
          <a:lstStyle/>
          <a:p>
            <a:pPr algn="ctr" eaLnBrk="1" hangingPunct="1">
              <a:defRPr/>
            </a:pPr>
            <a:r>
              <a:rPr lang="en-US" sz="949" dirty="0">
                <a:latin typeface="+mj-lt"/>
              </a:rPr>
              <a:t>Book to Be Read/ </a:t>
            </a:r>
            <a:r>
              <a:rPr lang="en-US" sz="949" dirty="0" err="1">
                <a:latin typeface="+mj-lt"/>
              </a:rPr>
              <a:t>Natasia</a:t>
            </a:r>
            <a:r>
              <a:rPr lang="en-US" sz="949" dirty="0">
                <a:latin typeface="+mj-lt"/>
              </a:rPr>
              <a:t> </a:t>
            </a:r>
            <a:r>
              <a:rPr lang="en-US" sz="949" dirty="0" err="1">
                <a:latin typeface="+mj-lt"/>
              </a:rPr>
              <a:t>Causse</a:t>
            </a:r>
            <a:r>
              <a:rPr lang="en-US" sz="949" dirty="0">
                <a:latin typeface="+mj-lt"/>
              </a:rPr>
              <a:t> website </a:t>
            </a:r>
            <a:r>
              <a:rPr lang="en-US" sz="949" dirty="0">
                <a:latin typeface="+mj-lt"/>
                <a:hlinkClick r:id="rId4"/>
              </a:rPr>
              <a:t>https://www.flickr.com/photos/123012464@N05/</a:t>
            </a:r>
            <a:endParaRPr lang="en-US" sz="949" dirty="0">
              <a:latin typeface="+mj-lt"/>
            </a:endParaRPr>
          </a:p>
          <a:p>
            <a:pPr algn="ctr" eaLnBrk="1" hangingPunct="1">
              <a:defRPr/>
            </a:pPr>
            <a:r>
              <a:rPr lang="en-US" sz="949" dirty="0">
                <a:latin typeface="+mj-lt"/>
              </a:rPr>
              <a:t>6/12/2014/ Photo URL </a:t>
            </a:r>
            <a:r>
              <a:rPr lang="pl-PL" sz="949" dirty="0" err="1">
                <a:latin typeface="+mj-lt"/>
              </a:rPr>
              <a:t>https</a:t>
            </a:r>
            <a:r>
              <a:rPr lang="pl-PL" sz="949" dirty="0">
                <a:latin typeface="+mj-lt"/>
              </a:rPr>
              <a:t>://</a:t>
            </a:r>
            <a:r>
              <a:rPr lang="pl-PL" sz="949" dirty="0" err="1">
                <a:latin typeface="+mj-lt"/>
              </a:rPr>
              <a:t>www.flickr.com</a:t>
            </a:r>
            <a:r>
              <a:rPr lang="pl-PL" sz="949" dirty="0">
                <a:latin typeface="+mj-lt"/>
              </a:rPr>
              <a:t>/</a:t>
            </a:r>
            <a:r>
              <a:rPr lang="pl-PL" sz="949" dirty="0" err="1">
                <a:latin typeface="+mj-lt"/>
              </a:rPr>
              <a:t>photos</a:t>
            </a:r>
            <a:r>
              <a:rPr lang="pl-PL" sz="949" dirty="0">
                <a:latin typeface="+mj-lt"/>
              </a:rPr>
              <a:t>/123012464@N05/14310069428</a:t>
            </a:r>
            <a:endParaRPr lang="en-US" sz="949" dirty="0">
              <a:latin typeface="+mj-lt"/>
            </a:endParaRPr>
          </a:p>
        </p:txBody>
      </p:sp>
    </p:spTree>
    <p:extLst>
      <p:ext uri="{BB962C8B-B14F-4D97-AF65-F5344CB8AC3E}">
        <p14:creationId xmlns:p14="http://schemas.microsoft.com/office/powerpoint/2010/main" val="1151207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2321" name="Picture 1"/>
          <p:cNvPicPr>
            <a:picLocks noChangeAspect="1"/>
          </p:cNvPicPr>
          <p:nvPr/>
        </p:nvPicPr>
        <p:blipFill>
          <a:blip r:embed="rId3">
            <a:alphaModFix amt="64000"/>
            <a:extLst>
              <a:ext uri="{28A0092B-C50C-407E-A947-70E740481C1C}">
                <a14:useLocalDpi xmlns:a14="http://schemas.microsoft.com/office/drawing/2010/main" val="0"/>
              </a:ext>
            </a:extLst>
          </a:blip>
          <a:srcRect/>
          <a:stretch>
            <a:fillRect/>
          </a:stretch>
        </p:blipFill>
        <p:spPr bwMode="auto">
          <a:xfrm>
            <a:off x="0" y="-101546"/>
            <a:ext cx="9144000" cy="6959546"/>
          </a:xfrm>
          <a:prstGeom prst="rect">
            <a:avLst/>
          </a:prstGeom>
          <a:noFill/>
          <a:ln>
            <a:noFill/>
          </a:ln>
          <a:extLst>
            <a:ext uri="{909E8E84-426E-40DD-AFC4-6F175D3DCCD1}">
              <a14:hiddenFill xmlns:a14="http://schemas.microsoft.com/office/drawing/2010/main">
                <a:solidFill>
                  <a:srgbClr val="FFFFFF">
                    <a:alpha val="6392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2" name="Rectangle 2"/>
          <p:cNvSpPr>
            <a:spLocks noGrp="1" noChangeArrowheads="1"/>
          </p:cNvSpPr>
          <p:nvPr>
            <p:ph idx="1"/>
          </p:nvPr>
        </p:nvSpPr>
        <p:spPr bwMode="auto">
          <a:xfrm>
            <a:off x="1678781" y="3228082"/>
            <a:ext cx="5786438" cy="22904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normAutofit/>
          </a:bodyPr>
          <a:lstStyle/>
          <a:p>
            <a:pPr marL="120547" indent="-107153">
              <a:spcBef>
                <a:spcPct val="0"/>
              </a:spcBef>
              <a:tabLst>
                <a:tab pos="60273" algn="l"/>
                <a:tab pos="93758" algn="l"/>
                <a:tab pos="341549" algn="l"/>
                <a:tab pos="482186" algn="l"/>
              </a:tabLst>
            </a:pPr>
            <a:r>
              <a:rPr lang="en-US" altLang="en-US" sz="2531" dirty="0"/>
              <a:t>Improve teachers’ content area knowledge in mathematics and science</a:t>
            </a:r>
          </a:p>
          <a:p>
            <a:pPr marL="120547" indent="-107153">
              <a:spcBef>
                <a:spcPts val="2637"/>
              </a:spcBef>
              <a:tabLst>
                <a:tab pos="60273" algn="l"/>
                <a:tab pos="93758" algn="l"/>
                <a:tab pos="341549" algn="l"/>
                <a:tab pos="482186" algn="l"/>
              </a:tabLst>
            </a:pPr>
            <a:r>
              <a:rPr lang="en-US" altLang="en-US" sz="2531" dirty="0"/>
              <a:t>Increase student achievement in mathematics and science</a:t>
            </a:r>
          </a:p>
        </p:txBody>
      </p:sp>
      <p:sp>
        <p:nvSpPr>
          <p:cNvPr id="3" name="TextBox 2"/>
          <p:cNvSpPr txBox="1"/>
          <p:nvPr/>
        </p:nvSpPr>
        <p:spPr>
          <a:xfrm>
            <a:off x="2980346" y="386758"/>
            <a:ext cx="3351057" cy="676660"/>
          </a:xfrm>
          <a:prstGeom prst="rect">
            <a:avLst/>
          </a:prstGeom>
          <a:noFill/>
        </p:spPr>
        <p:txBody>
          <a:bodyPr wrap="square">
            <a:spAutoFit/>
          </a:bodyPr>
          <a:lstStyle/>
          <a:p>
            <a:pPr algn="ctr" eaLnBrk="1" hangingPunct="1">
              <a:defRPr/>
            </a:pPr>
            <a:r>
              <a:rPr lang="en-US" sz="3797" dirty="0">
                <a:latin typeface="+mj-lt"/>
              </a:rPr>
              <a:t>SEISMIC Goals</a:t>
            </a:r>
          </a:p>
        </p:txBody>
      </p:sp>
    </p:spTree>
    <p:extLst>
      <p:ext uri="{BB962C8B-B14F-4D97-AF65-F5344CB8AC3E}">
        <p14:creationId xmlns:p14="http://schemas.microsoft.com/office/powerpoint/2010/main" val="172128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4369" name="Picture 1"/>
          <p:cNvPicPr>
            <a:picLocks noChangeAspect="1"/>
          </p:cNvPicPr>
          <p:nvPr/>
        </p:nvPicPr>
        <p:blipFill>
          <a:blip r:embed="rId3">
            <a:alphaModFix amt="64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alpha val="63921"/>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838748" y="857250"/>
            <a:ext cx="3210988" cy="676660"/>
          </a:xfrm>
          <a:prstGeom prst="rect">
            <a:avLst/>
          </a:prstGeom>
          <a:noFill/>
        </p:spPr>
        <p:txBody>
          <a:bodyPr wrap="square">
            <a:spAutoFit/>
          </a:bodyPr>
          <a:lstStyle/>
          <a:p>
            <a:pPr algn="ctr" eaLnBrk="1" hangingPunct="1">
              <a:defRPr/>
            </a:pPr>
            <a:r>
              <a:rPr lang="en-US" sz="3797" dirty="0">
                <a:latin typeface="+mj-lt"/>
              </a:rPr>
              <a:t>SEISMIC Goals</a:t>
            </a:r>
          </a:p>
        </p:txBody>
      </p:sp>
      <p:sp>
        <p:nvSpPr>
          <p:cNvPr id="314371" name="Rectangle 2"/>
          <p:cNvSpPr>
            <a:spLocks noGrp="1" noChangeArrowheads="1"/>
          </p:cNvSpPr>
          <p:nvPr>
            <p:ph idx="1"/>
          </p:nvPr>
        </p:nvSpPr>
        <p:spPr bwMode="auto">
          <a:xfrm>
            <a:off x="1812727" y="3348633"/>
            <a:ext cx="5518547" cy="192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241102" bIns="0" numCol="1" rtlCol="0" anchor="t" anchorCtr="0" compatLnSpc="1">
            <a:prstTxWarp prst="textNoShape">
              <a:avLst/>
            </a:prstTxWarp>
            <a:normAutofit/>
          </a:bodyPr>
          <a:lstStyle/>
          <a:p>
            <a:pPr marL="120547" indent="-107153">
              <a:tabLst>
                <a:tab pos="60273" algn="l"/>
                <a:tab pos="93758" algn="l"/>
                <a:tab pos="341549" algn="l"/>
                <a:tab pos="482186" algn="l"/>
              </a:tabLst>
            </a:pPr>
            <a:r>
              <a:rPr lang="en-US" altLang="en-US" sz="2531"/>
              <a:t>Ensure that all schools have an articulated and shared vision that reflects a belief in students’ capacity to learn.  </a:t>
            </a:r>
          </a:p>
        </p:txBody>
      </p:sp>
    </p:spTree>
    <p:extLst>
      <p:ext uri="{BB962C8B-B14F-4D97-AF65-F5344CB8AC3E}">
        <p14:creationId xmlns:p14="http://schemas.microsoft.com/office/powerpoint/2010/main" val="2074068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34792" cy="6858000"/>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16418" name="Rectangle 4"/>
          <p:cNvSpPr>
            <a:spLocks/>
          </p:cNvSpPr>
          <p:nvPr/>
        </p:nvSpPr>
        <p:spPr bwMode="auto">
          <a:xfrm>
            <a:off x="4235984" y="1342631"/>
            <a:ext cx="3971313" cy="3519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ts val="1100"/>
              </a:spcBef>
              <a:buSzPct val="100000"/>
              <a:buFont typeface="Arial" charset="0"/>
              <a:buChar char="•"/>
              <a:defRPr sz="4400">
                <a:solidFill>
                  <a:srgbClr val="010101"/>
                </a:solidFill>
                <a:latin typeface="Calibri" charset="0"/>
                <a:ea typeface="ヒラギノ角ゴ ProN W3" charset="-128"/>
                <a:sym typeface="Calibri" charset="0"/>
              </a:defRPr>
            </a:lvl1pPr>
            <a:lvl2pPr marL="742950" indent="-285750">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3000" indent="-228600">
              <a:spcBef>
                <a:spcPts val="800"/>
              </a:spcBef>
              <a:buSzPct val="100000"/>
              <a:buFont typeface="Arial" charset="0"/>
              <a:buChar char="•"/>
              <a:defRPr sz="3400">
                <a:solidFill>
                  <a:srgbClr val="010101"/>
                </a:solidFill>
                <a:latin typeface="Calibri" charset="0"/>
                <a:ea typeface="ヒラギノ角ゴ ProN W3" charset="-128"/>
                <a:sym typeface="Calibri" charset="0"/>
              </a:defRPr>
            </a:lvl3pPr>
            <a:lvl4pPr marL="16002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4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6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8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90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62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Pausing</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Paraphrasing</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Posing Questions</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Putting ideas on the table</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Paying attention to self and others </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Presuming positive intentions</a:t>
            </a:r>
          </a:p>
          <a:p>
            <a:pPr eaLnBrk="1" hangingPunct="1">
              <a:spcBef>
                <a:spcPct val="0"/>
              </a:spcBef>
              <a:buClr>
                <a:srgbClr val="000000"/>
              </a:buClr>
              <a:buFont typeface="Calibri" charset="0"/>
              <a:buChar char="•"/>
            </a:pPr>
            <a:r>
              <a:rPr lang="en-US" altLang="en-US" sz="1898" dirty="0">
                <a:solidFill>
                  <a:schemeClr val="tx1"/>
                </a:solidFill>
                <a:ea typeface="ＭＳ Ｐゴシック" charset="-128"/>
              </a:rPr>
              <a:t>Pursuing a balance between advocacy and inquiry</a:t>
            </a:r>
          </a:p>
        </p:txBody>
      </p:sp>
      <p:sp>
        <p:nvSpPr>
          <p:cNvPr id="316420" name="TextBox 9"/>
          <p:cNvSpPr txBox="1">
            <a:spLocks noChangeArrowheads="1"/>
          </p:cNvSpPr>
          <p:nvPr/>
        </p:nvSpPr>
        <p:spPr bwMode="auto">
          <a:xfrm>
            <a:off x="2841594" y="5675933"/>
            <a:ext cx="5143500" cy="384464"/>
          </a:xfrm>
          <a:prstGeom prst="rect">
            <a:avLst/>
          </a:prstGeom>
          <a:solidFill>
            <a:srgbClr val="FFFFFF"/>
          </a:solidFill>
          <a:ln w="9525">
            <a:solidFill>
              <a:schemeClr val="bg1"/>
            </a:solidFill>
            <a:miter lim="800000"/>
            <a:headEnd/>
            <a:tailEnd/>
          </a:ln>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949">
                <a:latin typeface="Calibri" charset="0"/>
              </a:rPr>
              <a:t>Norms,Plate 2/ Thomas Hawk / 12/20/2008/https://www.flickr.com/photos/thomashawk/8434644809</a:t>
            </a:r>
          </a:p>
        </p:txBody>
      </p:sp>
      <p:sp>
        <p:nvSpPr>
          <p:cNvPr id="2" name="TextBox 1"/>
          <p:cNvSpPr txBox="1"/>
          <p:nvPr/>
        </p:nvSpPr>
        <p:spPr>
          <a:xfrm>
            <a:off x="9350297" y="2981557"/>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1397593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0038" y="1277503"/>
            <a:ext cx="4732954" cy="315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67" name="TextBox 3"/>
          <p:cNvSpPr txBox="1">
            <a:spLocks noChangeArrowheads="1"/>
          </p:cNvSpPr>
          <p:nvPr/>
        </p:nvSpPr>
        <p:spPr bwMode="auto">
          <a:xfrm>
            <a:off x="1490421" y="5317629"/>
            <a:ext cx="6200831" cy="22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844">
                <a:latin typeface="Calibri" charset="0"/>
              </a:rPr>
              <a:t>SteveJurvetson/https://www.flickr.com/photos/jurvetson/1/26/2007/ Photo URL https://www.flickr.com/photos/jurvetson/370305434</a:t>
            </a:r>
          </a:p>
        </p:txBody>
      </p:sp>
      <p:grpSp>
        <p:nvGrpSpPr>
          <p:cNvPr id="318468" name="Group 4"/>
          <p:cNvGrpSpPr>
            <a:grpSpLocks/>
          </p:cNvGrpSpPr>
          <p:nvPr/>
        </p:nvGrpSpPr>
        <p:grpSpPr bwMode="auto">
          <a:xfrm>
            <a:off x="1490422" y="4528189"/>
            <a:ext cx="6201668" cy="770186"/>
            <a:chOff x="0" y="0"/>
            <a:chExt cx="7408" cy="920"/>
          </a:xfrm>
        </p:grpSpPr>
        <p:sp>
          <p:nvSpPr>
            <p:cNvPr id="318469" name="Rectangle 2"/>
            <p:cNvSpPr>
              <a:spLocks/>
            </p:cNvSpPr>
            <p:nvPr/>
          </p:nvSpPr>
          <p:spPr bwMode="auto">
            <a:xfrm>
              <a:off x="0" y="0"/>
              <a:ext cx="7408" cy="920"/>
            </a:xfrm>
            <a:prstGeom prst="rect">
              <a:avLst/>
            </a:prstGeom>
            <a:solidFill>
              <a:schemeClr val="accent1"/>
            </a:solidFill>
            <a:ln w="381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sz="633"/>
            </a:p>
          </p:txBody>
        </p:sp>
        <p:sp>
          <p:nvSpPr>
            <p:cNvPr id="318470" name="Rectangle 3"/>
            <p:cNvSpPr>
              <a:spLocks/>
            </p:cNvSpPr>
            <p:nvPr/>
          </p:nvSpPr>
          <p:spPr bwMode="auto">
            <a:xfrm>
              <a:off x="0" y="6"/>
              <a:ext cx="7407" cy="895"/>
            </a:xfrm>
            <a:prstGeom prst="rect">
              <a:avLst/>
            </a:prstGeom>
            <a:solidFill>
              <a:srgbClr val="FFFFFF"/>
            </a:solidFill>
            <a:ln w="25400">
              <a:solidFill>
                <a:schemeClr val="tx1"/>
              </a:solidFill>
              <a:miter lim="800000"/>
              <a:headEnd/>
              <a:tailEnd/>
            </a:ln>
            <a:extLst/>
          </p:spPr>
          <p:txBody>
            <a:bodyPr lIns="0" tIns="0" rIns="0" bIns="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a:spcBef>
                  <a:spcPts val="211"/>
                </a:spcBef>
              </a:pPr>
              <a:r>
                <a:rPr lang="en-US" altLang="en-US" sz="1477" dirty="0">
                  <a:solidFill>
                    <a:schemeClr val="tx1"/>
                  </a:solidFill>
                  <a:latin typeface="Calibri" charset="0"/>
                  <a:ea typeface="ＭＳ Ｐゴシック" charset="-128"/>
                  <a:sym typeface="Calibri" charset="0"/>
                </a:rPr>
                <a:t>Teaching is not rocket science.  It is, in fact, far more complex and demanding work than rocket science.          </a:t>
              </a:r>
            </a:p>
            <a:p>
              <a:pPr algn="r">
                <a:spcBef>
                  <a:spcPts val="211"/>
                </a:spcBef>
              </a:pPr>
              <a:r>
                <a:rPr lang="en-US" altLang="en-US" sz="580" dirty="0">
                  <a:solidFill>
                    <a:schemeClr val="tx1"/>
                  </a:solidFill>
                  <a:latin typeface="Calibri Bold" charset="0"/>
                  <a:ea typeface="ＭＳ Ｐゴシック" charset="-128"/>
                  <a:sym typeface="Calibri Bold" charset="0"/>
                </a:rPr>
                <a:t>George </a:t>
              </a:r>
              <a:r>
                <a:rPr lang="ja-JP" altLang="en-US" sz="580" dirty="0">
                  <a:solidFill>
                    <a:schemeClr val="tx1"/>
                  </a:solidFill>
                  <a:latin typeface="Arial" charset="0"/>
                  <a:ea typeface="ＭＳ Ｐゴシック" charset="-128"/>
                  <a:sym typeface="Calibri Bold" charset="0"/>
                </a:rPr>
                <a:t>‘</a:t>
              </a:r>
              <a:r>
                <a:rPr lang="en-US" altLang="ja-JP" sz="580" dirty="0">
                  <a:solidFill>
                    <a:schemeClr val="tx1"/>
                  </a:solidFill>
                  <a:latin typeface="Calibri Bold" charset="0"/>
                  <a:ea typeface="ＭＳ Ｐゴシック" charset="-128"/>
                  <a:sym typeface="Calibri Bold" charset="0"/>
                </a:rPr>
                <a:t>Pinky</a:t>
              </a:r>
              <a:r>
                <a:rPr lang="ja-JP" altLang="en-US" sz="580" dirty="0">
                  <a:solidFill>
                    <a:schemeClr val="tx1"/>
                  </a:solidFill>
                  <a:latin typeface="Arial" charset="0"/>
                  <a:ea typeface="ＭＳ Ｐゴシック" charset="-128"/>
                  <a:sym typeface="Calibri Bold" charset="0"/>
                </a:rPr>
                <a:t>’</a:t>
              </a:r>
              <a:r>
                <a:rPr lang="en-US" altLang="ja-JP" sz="580" dirty="0">
                  <a:solidFill>
                    <a:schemeClr val="tx1"/>
                  </a:solidFill>
                  <a:latin typeface="Calibri Bold" charset="0"/>
                  <a:ea typeface="ＭＳ Ｐゴシック" charset="-128"/>
                  <a:sym typeface="Calibri Bold" charset="0"/>
                </a:rPr>
                <a:t> Nelson</a:t>
              </a:r>
              <a:endParaRPr lang="en-US" altLang="en-US" sz="580" dirty="0">
                <a:solidFill>
                  <a:schemeClr val="tx1"/>
                </a:solidFill>
                <a:latin typeface="Calibri Bold" charset="0"/>
                <a:ea typeface="ＭＳ Ｐゴシック" charset="-128"/>
                <a:sym typeface="Calibri Bold" charset="0"/>
              </a:endParaRPr>
            </a:p>
          </p:txBody>
        </p:sp>
      </p:grpSp>
    </p:spTree>
    <p:extLst>
      <p:ext uri="{BB962C8B-B14F-4D97-AF65-F5344CB8AC3E}">
        <p14:creationId xmlns:p14="http://schemas.microsoft.com/office/powerpoint/2010/main" val="885427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Rectangle 1"/>
          <p:cNvSpPr>
            <a:spLocks noGrp="1" noChangeArrowheads="1"/>
          </p:cNvSpPr>
          <p:nvPr>
            <p:ph type="title"/>
          </p:nvPr>
        </p:nvSpPr>
        <p:spPr>
          <a:xfrm>
            <a:off x="1812727" y="857250"/>
            <a:ext cx="5518547" cy="1285875"/>
          </a:xfrm>
        </p:spPr>
        <p:txBody>
          <a:bodyPr>
            <a:normAutofit/>
          </a:bodyPr>
          <a:lstStyle/>
          <a:p>
            <a:pPr eaLnBrk="1" hangingPunct="1"/>
            <a:r>
              <a:rPr lang="en-US" altLang="en-US" sz="3600" dirty="0">
                <a:latin typeface="Calibri" charset="0"/>
              </a:rPr>
              <a:t>A Generation of Learners?</a:t>
            </a:r>
          </a:p>
        </p:txBody>
      </p:sp>
      <p:sp>
        <p:nvSpPr>
          <p:cNvPr id="320514" name="Rectangle 2"/>
          <p:cNvSpPr>
            <a:spLocks noGrp="1" noChangeArrowheads="1"/>
          </p:cNvSpPr>
          <p:nvPr>
            <p:ph idx="1"/>
          </p:nvPr>
        </p:nvSpPr>
        <p:spPr>
          <a:xfrm>
            <a:off x="1812727" y="1881932"/>
            <a:ext cx="5518547" cy="3998267"/>
          </a:xfrm>
        </p:spPr>
        <p:txBody>
          <a:bodyPr anchor="t">
            <a:normAutofit fontScale="92500" lnSpcReduction="20000"/>
          </a:bodyPr>
          <a:lstStyle/>
          <a:p>
            <a:pPr marL="442004">
              <a:buNone/>
            </a:pPr>
            <a:r>
              <a:rPr lang="en-US" altLang="en-US" dirty="0">
                <a:latin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a:t>
            </a:r>
            <a:r>
              <a:rPr lang="ja-JP" altLang="en-US" dirty="0">
                <a:latin typeface="Calibri" charset="0"/>
              </a:rPr>
              <a:t>’</a:t>
            </a:r>
            <a:r>
              <a:rPr lang="en-US" altLang="ja-JP" dirty="0">
                <a:latin typeface="Calibri" charset="0"/>
              </a:rPr>
              <a:t>re faced with situations for which they were not specifically prepared.</a:t>
            </a:r>
          </a:p>
          <a:p>
            <a:pPr marL="442004" algn="r">
              <a:buNone/>
            </a:pPr>
            <a:r>
              <a:rPr lang="en-US" altLang="en-US" sz="1265" dirty="0">
                <a:latin typeface="Calibri" charset="0"/>
              </a:rPr>
              <a:t>Seymour </a:t>
            </a:r>
            <a:r>
              <a:rPr lang="en-US" altLang="en-US" sz="1265" dirty="0" err="1">
                <a:latin typeface="Calibri" charset="0"/>
              </a:rPr>
              <a:t>Papert</a:t>
            </a:r>
            <a:endParaRPr lang="en-US" altLang="en-US" sz="1265" dirty="0">
              <a:latin typeface="Calibri" charset="0"/>
            </a:endParaRPr>
          </a:p>
        </p:txBody>
      </p:sp>
    </p:spTree>
    <p:extLst>
      <p:ext uri="{BB962C8B-B14F-4D97-AF65-F5344CB8AC3E}">
        <p14:creationId xmlns:p14="http://schemas.microsoft.com/office/powerpoint/2010/main" val="244259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42938"/>
            <a:ext cx="9144000" cy="750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4" name="Rectangle 2"/>
          <p:cNvSpPr>
            <a:spLocks/>
          </p:cNvSpPr>
          <p:nvPr/>
        </p:nvSpPr>
        <p:spPr bwMode="auto">
          <a:xfrm>
            <a:off x="2296605" y="5351115"/>
            <a:ext cx="4003291" cy="696516"/>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eaLnBrk="1" hangingPunct="1">
              <a:defRPr/>
            </a:pPr>
            <a:r>
              <a:rPr lang="en-US" altLang="en-US" sz="3480" dirty="0">
                <a:latin typeface="Calibri" charset="0"/>
                <a:ea typeface="Calibri" charset="0"/>
                <a:cs typeface="Calibri" charset="0"/>
                <a:sym typeface="Calibri" charset="0"/>
              </a:rPr>
              <a:t>Common Beliefs</a:t>
            </a:r>
          </a:p>
        </p:txBody>
      </p:sp>
      <p:sp>
        <p:nvSpPr>
          <p:cNvPr id="322563" name="Rectangle 3"/>
          <p:cNvSpPr>
            <a:spLocks/>
          </p:cNvSpPr>
          <p:nvPr/>
        </p:nvSpPr>
        <p:spPr bwMode="auto">
          <a:xfrm>
            <a:off x="3551505" y="2839641"/>
            <a:ext cx="2042666" cy="93761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898" dirty="0">
                <a:solidFill>
                  <a:schemeClr val="tx1"/>
                </a:solidFill>
                <a:latin typeface="Calibri" charset="0"/>
                <a:sym typeface="Calibri" charset="0"/>
              </a:rPr>
              <a:t>Effective Instruction and Improved Student Learning</a:t>
            </a:r>
          </a:p>
        </p:txBody>
      </p:sp>
      <p:sp>
        <p:nvSpPr>
          <p:cNvPr id="322564" name="Rectangle 4"/>
          <p:cNvSpPr>
            <a:spLocks/>
          </p:cNvSpPr>
          <p:nvPr/>
        </p:nvSpPr>
        <p:spPr bwMode="auto">
          <a:xfrm>
            <a:off x="3245942" y="1881932"/>
            <a:ext cx="930920" cy="830461"/>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265" dirty="0">
                <a:solidFill>
                  <a:schemeClr val="tx1"/>
                </a:solidFill>
                <a:latin typeface="Calibri" charset="0"/>
                <a:sym typeface="Calibri" charset="0"/>
              </a:rPr>
              <a:t>Content and pedagogical content knowledge</a:t>
            </a:r>
          </a:p>
        </p:txBody>
      </p:sp>
      <p:sp>
        <p:nvSpPr>
          <p:cNvPr id="322565" name="Rectangle 5"/>
          <p:cNvSpPr>
            <a:spLocks/>
          </p:cNvSpPr>
          <p:nvPr/>
        </p:nvSpPr>
        <p:spPr bwMode="auto">
          <a:xfrm>
            <a:off x="4878400" y="1881932"/>
            <a:ext cx="1084957" cy="756791"/>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477" dirty="0">
                <a:solidFill>
                  <a:schemeClr val="tx1"/>
                </a:solidFill>
                <a:latin typeface="Calibri" charset="0"/>
                <a:sym typeface="Calibri" charset="0"/>
              </a:rPr>
              <a:t>Professional Learning Communities</a:t>
            </a:r>
          </a:p>
        </p:txBody>
      </p:sp>
      <p:sp>
        <p:nvSpPr>
          <p:cNvPr id="322566" name="Rectangle 6"/>
          <p:cNvSpPr>
            <a:spLocks/>
          </p:cNvSpPr>
          <p:nvPr/>
        </p:nvSpPr>
        <p:spPr bwMode="auto">
          <a:xfrm>
            <a:off x="5927173" y="2839641"/>
            <a:ext cx="838371" cy="227306"/>
          </a:xfrm>
          <a:prstGeom prst="rect">
            <a:avLst/>
          </a:prstGeom>
          <a:solidFill>
            <a:schemeClr val="bg1"/>
          </a:solidFill>
          <a:ln w="12700">
            <a:solidFill>
              <a:schemeClr val="tx1"/>
            </a:solidFill>
            <a:miter lim="800000"/>
            <a:headEnd/>
            <a:tailEnd/>
          </a:ln>
        </p:spPr>
        <p:txBody>
          <a:bodyPr wrap="none" lIns="0" tIns="0" rIns="0" bIns="0">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477" dirty="0">
                <a:solidFill>
                  <a:schemeClr val="tx1"/>
                </a:solidFill>
                <a:latin typeface="Calibri" charset="0"/>
                <a:sym typeface="Calibri" charset="0"/>
              </a:rPr>
              <a:t>Leadership</a:t>
            </a:r>
          </a:p>
        </p:txBody>
      </p:sp>
      <p:sp>
        <p:nvSpPr>
          <p:cNvPr id="322567" name="Rectangle 7"/>
          <p:cNvSpPr>
            <a:spLocks/>
          </p:cNvSpPr>
          <p:nvPr/>
        </p:nvSpPr>
        <p:spPr bwMode="auto">
          <a:xfrm>
            <a:off x="5793415" y="3978176"/>
            <a:ext cx="997892" cy="5223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477" dirty="0">
                <a:solidFill>
                  <a:schemeClr val="tx1"/>
                </a:solidFill>
                <a:latin typeface="Calibri" charset="0"/>
                <a:sym typeface="Calibri" charset="0"/>
              </a:rPr>
              <a:t>Educational Research</a:t>
            </a:r>
          </a:p>
        </p:txBody>
      </p:sp>
      <p:sp>
        <p:nvSpPr>
          <p:cNvPr id="322568" name="Rectangle 8"/>
          <p:cNvSpPr>
            <a:spLocks/>
          </p:cNvSpPr>
          <p:nvPr/>
        </p:nvSpPr>
        <p:spPr bwMode="auto">
          <a:xfrm>
            <a:off x="2297442" y="2899916"/>
            <a:ext cx="1084957" cy="5223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477" dirty="0">
                <a:solidFill>
                  <a:schemeClr val="tx1"/>
                </a:solidFill>
                <a:latin typeface="Calibri" charset="0"/>
                <a:sym typeface="Calibri" charset="0"/>
              </a:rPr>
              <a:t>Formative Assessment</a:t>
            </a:r>
          </a:p>
        </p:txBody>
      </p:sp>
      <p:sp>
        <p:nvSpPr>
          <p:cNvPr id="322569" name="Rectangle 9"/>
          <p:cNvSpPr>
            <a:spLocks/>
          </p:cNvSpPr>
          <p:nvPr/>
        </p:nvSpPr>
        <p:spPr bwMode="auto">
          <a:xfrm>
            <a:off x="2296604" y="3978176"/>
            <a:ext cx="850553" cy="5223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1477">
                <a:solidFill>
                  <a:schemeClr val="tx1"/>
                </a:solidFill>
                <a:latin typeface="Calibri" charset="0"/>
                <a:sym typeface="Calibri" charset="0"/>
              </a:rPr>
              <a:t> Growth Mindset</a:t>
            </a:r>
          </a:p>
        </p:txBody>
      </p:sp>
      <p:sp>
        <p:nvSpPr>
          <p:cNvPr id="2" name="TextBox 1"/>
          <p:cNvSpPr txBox="1"/>
          <p:nvPr/>
        </p:nvSpPr>
        <p:spPr>
          <a:xfrm>
            <a:off x="65300" y="379141"/>
            <a:ext cx="476797" cy="5374888"/>
          </a:xfrm>
          <a:prstGeom prst="rect">
            <a:avLst/>
          </a:prstGeom>
          <a:solidFill>
            <a:schemeClr val="bg1"/>
          </a:solidFill>
          <a:ln w="25400">
            <a:solidFill>
              <a:schemeClr val="tx1"/>
            </a:solidFill>
          </a:ln>
        </p:spPr>
        <p:txBody>
          <a:bodyPr vert="vert270" wrap="square">
            <a:spAutoFit/>
          </a:bodyPr>
          <a:lstStyle/>
          <a:p>
            <a:pPr eaLnBrk="1" hangingPunct="1">
              <a:defRPr/>
            </a:pPr>
            <a:r>
              <a:rPr lang="en-US" sz="949" dirty="0">
                <a:latin typeface="+mj-lt"/>
              </a:rPr>
              <a:t>One Room </a:t>
            </a:r>
            <a:r>
              <a:rPr lang="en-US" sz="949" dirty="0" err="1">
                <a:latin typeface="+mj-lt"/>
              </a:rPr>
              <a:t>Schholhouse</a:t>
            </a:r>
            <a:r>
              <a:rPr lang="en-US" sz="949" dirty="0">
                <a:latin typeface="+mj-lt"/>
              </a:rPr>
              <a:t>/Cindy Cornet </a:t>
            </a:r>
            <a:r>
              <a:rPr lang="en-US" sz="949" dirty="0" err="1">
                <a:latin typeface="+mj-lt"/>
              </a:rPr>
              <a:t>Siegetl</a:t>
            </a:r>
            <a:r>
              <a:rPr lang="en-US" sz="949" dirty="0">
                <a:latin typeface="+mj-lt"/>
              </a:rPr>
              <a:t>/ </a:t>
            </a:r>
            <a:r>
              <a:rPr lang="en-US" sz="949" dirty="0" err="1">
                <a:latin typeface="+mj-lt"/>
              </a:rPr>
              <a:t>webstie</a:t>
            </a:r>
            <a:r>
              <a:rPr lang="en-US" sz="949" dirty="0">
                <a:latin typeface="+mj-lt"/>
              </a:rPr>
              <a:t> </a:t>
            </a:r>
            <a:r>
              <a:rPr lang="en-US" sz="949" dirty="0">
                <a:latin typeface="+mj-lt"/>
                <a:hlinkClick r:id="rId4"/>
              </a:rPr>
              <a:t>https://www.flickr.com/photos/cindy47452//</a:t>
            </a:r>
            <a:endParaRPr lang="en-US" sz="949" dirty="0">
              <a:latin typeface="+mj-lt"/>
            </a:endParaRPr>
          </a:p>
          <a:p>
            <a:pPr eaLnBrk="1" hangingPunct="1">
              <a:defRPr/>
            </a:pPr>
            <a:r>
              <a:rPr lang="en-US" sz="949" dirty="0">
                <a:latin typeface="+mj-lt"/>
              </a:rPr>
              <a:t> March 11, 2006/ Photo URL https://</a:t>
            </a:r>
            <a:r>
              <a:rPr lang="en-US" sz="949" dirty="0" err="1">
                <a:latin typeface="+mj-lt"/>
              </a:rPr>
              <a:t>www.flickr.com</a:t>
            </a:r>
            <a:r>
              <a:rPr lang="en-US" sz="949" dirty="0">
                <a:latin typeface="+mj-lt"/>
              </a:rPr>
              <a:t>/photos/cindy47452/111974929</a:t>
            </a:r>
          </a:p>
        </p:txBody>
      </p:sp>
      <p:sp>
        <p:nvSpPr>
          <p:cNvPr id="4" name="TextBox 3"/>
          <p:cNvSpPr txBox="1"/>
          <p:nvPr/>
        </p:nvSpPr>
        <p:spPr>
          <a:xfrm>
            <a:off x="-1382751" y="914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32459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09"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0375" y="1652550"/>
            <a:ext cx="6181577"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4610" name="Rectangle 3"/>
          <p:cNvSpPr>
            <a:spLocks/>
          </p:cNvSpPr>
          <p:nvPr/>
        </p:nvSpPr>
        <p:spPr bwMode="auto">
          <a:xfrm>
            <a:off x="1598414" y="2511475"/>
            <a:ext cx="5840016" cy="2886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382588"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r>
              <a:rPr lang="en-US" altLang="en-US" sz="2321">
                <a:ea typeface="ＭＳ Ｐゴシック" charset="-128"/>
              </a:rPr>
              <a:t>Keep a </a:t>
            </a:r>
            <a:r>
              <a:rPr lang="ja-JP" altLang="en-US" sz="2321">
                <a:latin typeface="Arial" charset="0"/>
                <a:ea typeface="ＭＳ Ｐゴシック" charset="-128"/>
              </a:rPr>
              <a:t>“</a:t>
            </a:r>
            <a:r>
              <a:rPr lang="en-US" altLang="ja-JP" sz="2321">
                <a:ea typeface="ＭＳ Ｐゴシック" charset="-128"/>
              </a:rPr>
              <a:t>laser-like</a:t>
            </a:r>
            <a:r>
              <a:rPr lang="ja-JP" altLang="en-US" sz="2321">
                <a:latin typeface="Arial" charset="0"/>
                <a:ea typeface="ＭＳ Ｐゴシック" charset="-128"/>
              </a:rPr>
              <a:t>”</a:t>
            </a:r>
            <a:r>
              <a:rPr lang="en-US" altLang="ja-JP" sz="2321">
                <a:ea typeface="ＭＳ Ｐゴシック" charset="-128"/>
              </a:rPr>
              <a:t> focus on what students need to learn;</a:t>
            </a:r>
          </a:p>
          <a:p>
            <a:pPr eaLnBrk="1" hangingPunct="1"/>
            <a:r>
              <a:rPr lang="en-US" altLang="en-US" sz="2321">
                <a:ea typeface="ＭＳ Ｐゴシック" charset="-128"/>
              </a:rPr>
              <a:t>Collaborate on how to teach it;</a:t>
            </a:r>
          </a:p>
          <a:p>
            <a:pPr eaLnBrk="1" hangingPunct="1"/>
            <a:r>
              <a:rPr lang="en-US" altLang="en-US" sz="2321">
                <a:ea typeface="ＭＳ Ｐゴシック" charset="-128"/>
              </a:rPr>
              <a:t>Assess frequently to see whether students have learned it;</a:t>
            </a:r>
          </a:p>
          <a:p>
            <a:pPr eaLnBrk="1" hangingPunct="1"/>
            <a:r>
              <a:rPr lang="en-US" altLang="en-US" sz="2321">
                <a:ea typeface="ＭＳ Ｐゴシック" charset="-128"/>
              </a:rPr>
              <a:t>Use data to inform instruction;</a:t>
            </a:r>
          </a:p>
          <a:p>
            <a:pPr eaLnBrk="1" hangingPunct="1"/>
            <a:r>
              <a:rPr lang="en-US" altLang="en-US" sz="2321">
                <a:ea typeface="ＭＳ Ｐゴシック" charset="-128"/>
              </a:rPr>
              <a:t>Build personal relationships.</a:t>
            </a:r>
          </a:p>
        </p:txBody>
      </p:sp>
      <p:sp>
        <p:nvSpPr>
          <p:cNvPr id="324611" name="Rectangle 4"/>
          <p:cNvSpPr>
            <a:spLocks/>
          </p:cNvSpPr>
          <p:nvPr/>
        </p:nvSpPr>
        <p:spPr bwMode="auto">
          <a:xfrm>
            <a:off x="1772544" y="1312665"/>
            <a:ext cx="5210473" cy="41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048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321">
                <a:solidFill>
                  <a:srgbClr val="FF0000"/>
                </a:solidFill>
                <a:ea typeface="ＭＳ Ｐゴシック" charset="-128"/>
              </a:rPr>
              <a:t>Briefly,</a:t>
            </a:r>
          </a:p>
        </p:txBody>
      </p:sp>
      <p:sp>
        <p:nvSpPr>
          <p:cNvPr id="2" name="TextBox 1"/>
          <p:cNvSpPr txBox="1"/>
          <p:nvPr/>
        </p:nvSpPr>
        <p:spPr>
          <a:xfrm>
            <a:off x="2125849" y="6177280"/>
            <a:ext cx="4503862" cy="276999"/>
          </a:xfrm>
          <a:prstGeom prst="rect">
            <a:avLst/>
          </a:prstGeom>
          <a:noFill/>
        </p:spPr>
        <p:txBody>
          <a:bodyPr wrap="none" rtlCol="0">
            <a:spAutoFit/>
          </a:bodyPr>
          <a:lstStyle/>
          <a:p>
            <a:r>
              <a:rPr lang="en-US" sz="1200" dirty="0" smtClean="0"/>
              <a:t>Slides and data adapted from </a:t>
            </a:r>
            <a:r>
              <a:rPr lang="en-US" sz="1200" i="1" dirty="0" smtClean="0"/>
              <a:t>The </a:t>
            </a:r>
            <a:r>
              <a:rPr lang="en-US" sz="1200" i="1" dirty="0"/>
              <a:t>Education Trust https://</a:t>
            </a:r>
            <a:r>
              <a:rPr lang="en-US" sz="1200" i="1" dirty="0" err="1"/>
              <a:t>edtrust.org</a:t>
            </a:r>
            <a:r>
              <a:rPr lang="en-US" sz="1200" i="1" dirty="0"/>
              <a:t> </a:t>
            </a:r>
            <a:endParaRPr lang="en-US" sz="1200" dirty="0"/>
          </a:p>
        </p:txBody>
      </p:sp>
    </p:spTree>
    <p:extLst>
      <p:ext uri="{BB962C8B-B14F-4D97-AF65-F5344CB8AC3E}">
        <p14:creationId xmlns:p14="http://schemas.microsoft.com/office/powerpoint/2010/main" val="166986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1493</TotalTime>
  <Words>2961</Words>
  <Application>Microsoft Macintosh PowerPoint</Application>
  <PresentationFormat>On-screen Show (4:3)</PresentationFormat>
  <Paragraphs>258</Paragraphs>
  <Slides>24</Slides>
  <Notes>24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24</vt:i4>
      </vt:variant>
    </vt:vector>
  </HeadingPairs>
  <TitlesOfParts>
    <vt:vector size="38" baseType="lpstr">
      <vt:lpstr>Calibri Light</vt:lpstr>
      <vt:lpstr>Cambria</vt:lpstr>
      <vt:lpstr>ＭＳ Ｐゴシック</vt:lpstr>
      <vt:lpstr>ヒラギノ明朝 ProN W3</vt:lpstr>
      <vt:lpstr>ヒラギノ角ゴ ProN W3</vt:lpstr>
      <vt:lpstr>ヒラギノ角ゴ ProN W6</vt:lpstr>
      <vt:lpstr>Arial</vt:lpstr>
      <vt:lpstr>Calibri</vt:lpstr>
      <vt:lpstr>Calibri Bold</vt:lpstr>
      <vt:lpstr>Calibri Italic</vt:lpstr>
      <vt:lpstr>Gill Sans</vt:lpstr>
      <vt:lpstr>Helvetica</vt:lpstr>
      <vt:lpstr>Lucida Grande</vt:lpstr>
      <vt:lpstr>Office Theme</vt:lpstr>
      <vt:lpstr>  SEISMIC    April 27, 2013   </vt:lpstr>
      <vt:lpstr>PowerPoint Presentation</vt:lpstr>
      <vt:lpstr>PowerPoint Presentation</vt:lpstr>
      <vt:lpstr>PowerPoint Presentation</vt:lpstr>
      <vt:lpstr>PowerPoint Presentation</vt:lpstr>
      <vt:lpstr>PowerPoint Presentation</vt:lpstr>
      <vt:lpstr>A Generation of Learners?</vt:lpstr>
      <vt:lpstr>PowerPoint Presentation</vt:lpstr>
      <vt:lpstr>PowerPoint Presentation</vt:lpstr>
      <vt:lpstr> #1 Focus on what students need to learn</vt:lpstr>
      <vt:lpstr>PowerPoint Presentation</vt:lpstr>
      <vt:lpstr>#3 Assess frequently to see if students are learning</vt:lpstr>
      <vt:lpstr>PowerPoint Presentation</vt:lpstr>
      <vt:lpstr>#5 Build personal relationships</vt:lpstr>
      <vt:lpstr>PowerPoint Presentation</vt:lpstr>
      <vt:lpstr>PowerPoint Presentation</vt:lpstr>
      <vt:lpstr>PowerPoint Presentation</vt:lpstr>
      <vt:lpstr>Question….</vt:lpstr>
      <vt:lpstr>PowerPoint Presentation</vt:lpstr>
      <vt:lpstr>Video here…. https://www.teachingchannel.org/videos/common-core-teaching-division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SEISMIC April 27, 2013   </dc:title>
  <dc:creator>Microsoft Office User</dc:creator>
  <cp:lastModifiedBy>Microsoft Office User</cp:lastModifiedBy>
  <cp:revision>27</cp:revision>
  <dcterms:created xsi:type="dcterms:W3CDTF">2016-01-09T04:36:46Z</dcterms:created>
  <dcterms:modified xsi:type="dcterms:W3CDTF">2016-01-19T19:27:55Z</dcterms:modified>
</cp:coreProperties>
</file>